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94" r:id="rId1"/>
  </p:sldMasterIdLst>
  <p:sldIdLst>
    <p:sldId id="256" r:id="rId2"/>
    <p:sldId id="265" r:id="rId3"/>
    <p:sldId id="266" r:id="rId4"/>
    <p:sldId id="267" r:id="rId5"/>
    <p:sldId id="268" r:id="rId6"/>
    <p:sldId id="269" r:id="rId7"/>
    <p:sldId id="270" r:id="rId8"/>
    <p:sldId id="271" r:id="rId9"/>
    <p:sldId id="272" r:id="rId10"/>
    <p:sldId id="273" r:id="rId11"/>
    <p:sldId id="274" r:id="rId12"/>
    <p:sldId id="275" r:id="rId13"/>
    <p:sldId id="276" r:id="rId14"/>
    <p:sldId id="277" r:id="rId15"/>
    <p:sldId id="278" r:id="rId16"/>
    <p:sldId id="279" r:id="rId17"/>
    <p:sldId id="280" r:id="rId18"/>
    <p:sldId id="281" r:id="rId19"/>
    <p:sldId id="282" r:id="rId20"/>
    <p:sldId id="283" r:id="rId21"/>
    <p:sldId id="284" r:id="rId22"/>
    <p:sldId id="285" r:id="rId23"/>
    <p:sldId id="286" r:id="rId24"/>
    <p:sldId id="257" r:id="rId25"/>
    <p:sldId id="263" r:id="rId26"/>
    <p:sldId id="264" r:id="rId27"/>
    <p:sldId id="262" r:id="rId28"/>
    <p:sldId id="259" r:id="rId29"/>
    <p:sldId id="261" r:id="rId30"/>
    <p:sldId id="260" r:id="rId31"/>
    <p:sldId id="287"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97" autoAdjust="0"/>
    <p:restoredTop sz="94660"/>
  </p:normalViewPr>
  <p:slideViewPr>
    <p:cSldViewPr>
      <p:cViewPr>
        <p:scale>
          <a:sx n="90" d="100"/>
          <a:sy n="90" d="100"/>
        </p:scale>
        <p:origin x="780" y="-23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3AD30F9-3FD9-46C1-A9A6-19C0919F2549}" type="doc">
      <dgm:prSet loTypeId="urn:microsoft.com/office/officeart/2005/8/layout/radial5" loCatId="cycle" qsTypeId="urn:microsoft.com/office/officeart/2005/8/quickstyle/simple5" qsCatId="simple" csTypeId="urn:microsoft.com/office/officeart/2005/8/colors/colorful5" csCatId="colorful" phldr="1"/>
      <dgm:spPr/>
      <dgm:t>
        <a:bodyPr/>
        <a:lstStyle/>
        <a:p>
          <a:pPr rtl="1"/>
          <a:endParaRPr lang="ar-SA"/>
        </a:p>
      </dgm:t>
    </dgm:pt>
    <dgm:pt modelId="{A2887411-22A2-4B21-A036-E8C06560067C}">
      <dgm:prSet phldrT="[نص]"/>
      <dgm:spPr/>
      <dgm:t>
        <a:bodyPr/>
        <a:lstStyle/>
        <a:p>
          <a:pPr rtl="1"/>
          <a:r>
            <a:rPr lang="ar-SA" dirty="0" smtClean="0"/>
            <a:t>العمارة</a:t>
          </a:r>
          <a:endParaRPr lang="ar-SA" dirty="0"/>
        </a:p>
      </dgm:t>
    </dgm:pt>
    <dgm:pt modelId="{4FCBB7AB-1CFA-45D2-8BFC-0EB46988BC11}" type="parTrans" cxnId="{1245F734-9C5A-41A6-95E1-90EC22F1C098}">
      <dgm:prSet/>
      <dgm:spPr/>
      <dgm:t>
        <a:bodyPr/>
        <a:lstStyle/>
        <a:p>
          <a:pPr rtl="1"/>
          <a:endParaRPr lang="ar-SA"/>
        </a:p>
      </dgm:t>
    </dgm:pt>
    <dgm:pt modelId="{7240681A-5FFB-4711-9CF9-E4AB0C3AD91D}" type="sibTrans" cxnId="{1245F734-9C5A-41A6-95E1-90EC22F1C098}">
      <dgm:prSet/>
      <dgm:spPr/>
      <dgm:t>
        <a:bodyPr/>
        <a:lstStyle/>
        <a:p>
          <a:pPr rtl="1"/>
          <a:endParaRPr lang="ar-SA"/>
        </a:p>
      </dgm:t>
    </dgm:pt>
    <dgm:pt modelId="{1DBBA56F-F46B-4CD7-B2A6-76066499839D}">
      <dgm:prSet phldrT="[نص]"/>
      <dgm:spPr/>
      <dgm:t>
        <a:bodyPr/>
        <a:lstStyle/>
        <a:p>
          <a:pPr rtl="1"/>
          <a:r>
            <a:rPr lang="ar-SA" dirty="0" smtClean="0"/>
            <a:t>الهندسة المدنية </a:t>
          </a:r>
          <a:endParaRPr lang="ar-SA" dirty="0"/>
        </a:p>
      </dgm:t>
    </dgm:pt>
    <dgm:pt modelId="{8B404A5B-92F2-4309-9067-E0F54511C3D1}" type="parTrans" cxnId="{B740F9EA-2247-40BE-A076-034CD3CFCBE1}">
      <dgm:prSet/>
      <dgm:spPr/>
      <dgm:t>
        <a:bodyPr/>
        <a:lstStyle/>
        <a:p>
          <a:pPr rtl="1"/>
          <a:endParaRPr lang="ar-SA"/>
        </a:p>
      </dgm:t>
    </dgm:pt>
    <dgm:pt modelId="{2AB71EF0-9B32-49FB-B0EE-189877F4E789}" type="sibTrans" cxnId="{B740F9EA-2247-40BE-A076-034CD3CFCBE1}">
      <dgm:prSet/>
      <dgm:spPr/>
      <dgm:t>
        <a:bodyPr/>
        <a:lstStyle/>
        <a:p>
          <a:pPr rtl="1"/>
          <a:endParaRPr lang="ar-SA"/>
        </a:p>
      </dgm:t>
    </dgm:pt>
    <dgm:pt modelId="{7B1585BA-E26B-4CC7-931D-4E15A4111178}">
      <dgm:prSet phldrT="[نص]"/>
      <dgm:spPr/>
      <dgm:t>
        <a:bodyPr/>
        <a:lstStyle/>
        <a:p>
          <a:pPr rtl="1"/>
          <a:r>
            <a:rPr lang="ar-SA" dirty="0" smtClean="0"/>
            <a:t>الهندسة الكهربائية </a:t>
          </a:r>
          <a:endParaRPr lang="ar-SA" dirty="0"/>
        </a:p>
      </dgm:t>
    </dgm:pt>
    <dgm:pt modelId="{18227486-E4E6-401F-9444-4A41C12D7023}" type="parTrans" cxnId="{4F29B087-F0B5-4856-AF9D-68466F97A191}">
      <dgm:prSet/>
      <dgm:spPr/>
      <dgm:t>
        <a:bodyPr/>
        <a:lstStyle/>
        <a:p>
          <a:pPr rtl="1"/>
          <a:endParaRPr lang="ar-SA"/>
        </a:p>
      </dgm:t>
    </dgm:pt>
    <dgm:pt modelId="{EC9853FB-09F9-455E-9E53-478F8E801DB4}" type="sibTrans" cxnId="{4F29B087-F0B5-4856-AF9D-68466F97A191}">
      <dgm:prSet/>
      <dgm:spPr/>
      <dgm:t>
        <a:bodyPr/>
        <a:lstStyle/>
        <a:p>
          <a:pPr rtl="1"/>
          <a:endParaRPr lang="ar-SA"/>
        </a:p>
      </dgm:t>
    </dgm:pt>
    <dgm:pt modelId="{DE7C5A51-509D-4BC8-B3E3-F65764D462A1}">
      <dgm:prSet phldrT="[نص]"/>
      <dgm:spPr/>
      <dgm:t>
        <a:bodyPr/>
        <a:lstStyle/>
        <a:p>
          <a:pPr rtl="1"/>
          <a:r>
            <a:rPr lang="ar-SA" dirty="0" smtClean="0"/>
            <a:t>الهندسة الميكانيكية</a:t>
          </a:r>
          <a:endParaRPr lang="ar-SA" dirty="0"/>
        </a:p>
      </dgm:t>
    </dgm:pt>
    <dgm:pt modelId="{540E9CE4-D4D8-4FA3-9989-DB67023F0199}" type="parTrans" cxnId="{300F2F07-16D5-4A4C-AF47-35581B4792AA}">
      <dgm:prSet/>
      <dgm:spPr/>
      <dgm:t>
        <a:bodyPr/>
        <a:lstStyle/>
        <a:p>
          <a:pPr rtl="1"/>
          <a:endParaRPr lang="ar-SA"/>
        </a:p>
      </dgm:t>
    </dgm:pt>
    <dgm:pt modelId="{604CAD70-64C1-4712-8E72-7C4D5EF46E26}" type="sibTrans" cxnId="{300F2F07-16D5-4A4C-AF47-35581B4792AA}">
      <dgm:prSet/>
      <dgm:spPr/>
      <dgm:t>
        <a:bodyPr/>
        <a:lstStyle/>
        <a:p>
          <a:pPr rtl="1"/>
          <a:endParaRPr lang="ar-SA"/>
        </a:p>
      </dgm:t>
    </dgm:pt>
    <dgm:pt modelId="{CEDD0A34-FBB9-4ED9-B9F1-55C5221BFB7F}" type="pres">
      <dgm:prSet presAssocID="{F3AD30F9-3FD9-46C1-A9A6-19C0919F2549}" presName="Name0" presStyleCnt="0">
        <dgm:presLayoutVars>
          <dgm:chMax val="1"/>
          <dgm:dir/>
          <dgm:animLvl val="ctr"/>
          <dgm:resizeHandles val="exact"/>
        </dgm:presLayoutVars>
      </dgm:prSet>
      <dgm:spPr/>
      <dgm:t>
        <a:bodyPr/>
        <a:lstStyle/>
        <a:p>
          <a:pPr rtl="1"/>
          <a:endParaRPr lang="ar-SA"/>
        </a:p>
      </dgm:t>
    </dgm:pt>
    <dgm:pt modelId="{1D96D893-8C5C-4C0E-B51D-8D83DC180F81}" type="pres">
      <dgm:prSet presAssocID="{A2887411-22A2-4B21-A036-E8C06560067C}" presName="centerShape" presStyleLbl="node0" presStyleIdx="0" presStyleCnt="1"/>
      <dgm:spPr/>
      <dgm:t>
        <a:bodyPr/>
        <a:lstStyle/>
        <a:p>
          <a:pPr rtl="1"/>
          <a:endParaRPr lang="ar-SA"/>
        </a:p>
      </dgm:t>
    </dgm:pt>
    <dgm:pt modelId="{7F389ADC-E782-4A89-A01B-1D79FF610E11}" type="pres">
      <dgm:prSet presAssocID="{8B404A5B-92F2-4309-9067-E0F54511C3D1}" presName="parTrans" presStyleLbl="sibTrans2D1" presStyleIdx="0" presStyleCnt="3"/>
      <dgm:spPr/>
      <dgm:t>
        <a:bodyPr/>
        <a:lstStyle/>
        <a:p>
          <a:pPr rtl="1"/>
          <a:endParaRPr lang="ar-SA"/>
        </a:p>
      </dgm:t>
    </dgm:pt>
    <dgm:pt modelId="{44CA5B5B-B7C7-448B-99FE-33A03B62A7C6}" type="pres">
      <dgm:prSet presAssocID="{8B404A5B-92F2-4309-9067-E0F54511C3D1}" presName="connectorText" presStyleLbl="sibTrans2D1" presStyleIdx="0" presStyleCnt="3"/>
      <dgm:spPr/>
      <dgm:t>
        <a:bodyPr/>
        <a:lstStyle/>
        <a:p>
          <a:pPr rtl="1"/>
          <a:endParaRPr lang="ar-SA"/>
        </a:p>
      </dgm:t>
    </dgm:pt>
    <dgm:pt modelId="{01F4E011-25FE-4BBB-9008-A009BA86D804}" type="pres">
      <dgm:prSet presAssocID="{1DBBA56F-F46B-4CD7-B2A6-76066499839D}" presName="node" presStyleLbl="node1" presStyleIdx="0" presStyleCnt="3">
        <dgm:presLayoutVars>
          <dgm:bulletEnabled val="1"/>
        </dgm:presLayoutVars>
      </dgm:prSet>
      <dgm:spPr/>
      <dgm:t>
        <a:bodyPr/>
        <a:lstStyle/>
        <a:p>
          <a:pPr rtl="1"/>
          <a:endParaRPr lang="ar-SA"/>
        </a:p>
      </dgm:t>
    </dgm:pt>
    <dgm:pt modelId="{0B58A4DF-7F62-4F71-B456-72F0FFB23B4A}" type="pres">
      <dgm:prSet presAssocID="{18227486-E4E6-401F-9444-4A41C12D7023}" presName="parTrans" presStyleLbl="sibTrans2D1" presStyleIdx="1" presStyleCnt="3"/>
      <dgm:spPr/>
      <dgm:t>
        <a:bodyPr/>
        <a:lstStyle/>
        <a:p>
          <a:pPr rtl="1"/>
          <a:endParaRPr lang="ar-SA"/>
        </a:p>
      </dgm:t>
    </dgm:pt>
    <dgm:pt modelId="{3957DD7B-16FE-4600-B760-3A12A207900A}" type="pres">
      <dgm:prSet presAssocID="{18227486-E4E6-401F-9444-4A41C12D7023}" presName="connectorText" presStyleLbl="sibTrans2D1" presStyleIdx="1" presStyleCnt="3"/>
      <dgm:spPr/>
      <dgm:t>
        <a:bodyPr/>
        <a:lstStyle/>
        <a:p>
          <a:pPr rtl="1"/>
          <a:endParaRPr lang="ar-SA"/>
        </a:p>
      </dgm:t>
    </dgm:pt>
    <dgm:pt modelId="{FB052786-CF06-43F3-9823-4D3EE77EF5E5}" type="pres">
      <dgm:prSet presAssocID="{7B1585BA-E26B-4CC7-931D-4E15A4111178}" presName="node" presStyleLbl="node1" presStyleIdx="1" presStyleCnt="3">
        <dgm:presLayoutVars>
          <dgm:bulletEnabled val="1"/>
        </dgm:presLayoutVars>
      </dgm:prSet>
      <dgm:spPr/>
      <dgm:t>
        <a:bodyPr/>
        <a:lstStyle/>
        <a:p>
          <a:pPr rtl="1"/>
          <a:endParaRPr lang="ar-SA"/>
        </a:p>
      </dgm:t>
    </dgm:pt>
    <dgm:pt modelId="{D22C4970-6AEF-4765-8BA4-CF09C9A9ADAC}" type="pres">
      <dgm:prSet presAssocID="{540E9CE4-D4D8-4FA3-9989-DB67023F0199}" presName="parTrans" presStyleLbl="sibTrans2D1" presStyleIdx="2" presStyleCnt="3"/>
      <dgm:spPr/>
      <dgm:t>
        <a:bodyPr/>
        <a:lstStyle/>
        <a:p>
          <a:pPr rtl="1"/>
          <a:endParaRPr lang="ar-SA"/>
        </a:p>
      </dgm:t>
    </dgm:pt>
    <dgm:pt modelId="{8DFE9CD6-1856-4444-98F0-CBD5F81E62C3}" type="pres">
      <dgm:prSet presAssocID="{540E9CE4-D4D8-4FA3-9989-DB67023F0199}" presName="connectorText" presStyleLbl="sibTrans2D1" presStyleIdx="2" presStyleCnt="3"/>
      <dgm:spPr/>
      <dgm:t>
        <a:bodyPr/>
        <a:lstStyle/>
        <a:p>
          <a:pPr rtl="1"/>
          <a:endParaRPr lang="ar-SA"/>
        </a:p>
      </dgm:t>
    </dgm:pt>
    <dgm:pt modelId="{AD2B85FF-7FF2-4C32-BD74-CA6DA714E37B}" type="pres">
      <dgm:prSet presAssocID="{DE7C5A51-509D-4BC8-B3E3-F65764D462A1}" presName="node" presStyleLbl="node1" presStyleIdx="2" presStyleCnt="3">
        <dgm:presLayoutVars>
          <dgm:bulletEnabled val="1"/>
        </dgm:presLayoutVars>
      </dgm:prSet>
      <dgm:spPr/>
      <dgm:t>
        <a:bodyPr/>
        <a:lstStyle/>
        <a:p>
          <a:pPr rtl="1"/>
          <a:endParaRPr lang="ar-SA"/>
        </a:p>
      </dgm:t>
    </dgm:pt>
  </dgm:ptLst>
  <dgm:cxnLst>
    <dgm:cxn modelId="{CF4F2930-BEDF-441A-BFFB-A6FEC4462623}" type="presOf" srcId="{A2887411-22A2-4B21-A036-E8C06560067C}" destId="{1D96D893-8C5C-4C0E-B51D-8D83DC180F81}" srcOrd="0" destOrd="0" presId="urn:microsoft.com/office/officeart/2005/8/layout/radial5"/>
    <dgm:cxn modelId="{4F29B087-F0B5-4856-AF9D-68466F97A191}" srcId="{A2887411-22A2-4B21-A036-E8C06560067C}" destId="{7B1585BA-E26B-4CC7-931D-4E15A4111178}" srcOrd="1" destOrd="0" parTransId="{18227486-E4E6-401F-9444-4A41C12D7023}" sibTransId="{EC9853FB-09F9-455E-9E53-478F8E801DB4}"/>
    <dgm:cxn modelId="{64DA026B-3C51-4DCB-B5BA-C2E3F6FFF1A5}" type="presOf" srcId="{18227486-E4E6-401F-9444-4A41C12D7023}" destId="{0B58A4DF-7F62-4F71-B456-72F0FFB23B4A}" srcOrd="0" destOrd="0" presId="urn:microsoft.com/office/officeart/2005/8/layout/radial5"/>
    <dgm:cxn modelId="{3F92BA57-41F9-47BB-8A93-569F0ED7557F}" type="presOf" srcId="{1DBBA56F-F46B-4CD7-B2A6-76066499839D}" destId="{01F4E011-25FE-4BBB-9008-A009BA86D804}" srcOrd="0" destOrd="0" presId="urn:microsoft.com/office/officeart/2005/8/layout/radial5"/>
    <dgm:cxn modelId="{D4A61CC4-DB5E-4318-AC51-53BA1C308B57}" type="presOf" srcId="{18227486-E4E6-401F-9444-4A41C12D7023}" destId="{3957DD7B-16FE-4600-B760-3A12A207900A}" srcOrd="1" destOrd="0" presId="urn:microsoft.com/office/officeart/2005/8/layout/radial5"/>
    <dgm:cxn modelId="{BDAA3E1A-F337-4B1A-9D08-6C19D037EC8D}" type="presOf" srcId="{540E9CE4-D4D8-4FA3-9989-DB67023F0199}" destId="{D22C4970-6AEF-4765-8BA4-CF09C9A9ADAC}" srcOrd="0" destOrd="0" presId="urn:microsoft.com/office/officeart/2005/8/layout/radial5"/>
    <dgm:cxn modelId="{E72F753F-9AED-4786-ADB0-669F5C280FC4}" type="presOf" srcId="{F3AD30F9-3FD9-46C1-A9A6-19C0919F2549}" destId="{CEDD0A34-FBB9-4ED9-B9F1-55C5221BFB7F}" srcOrd="0" destOrd="0" presId="urn:microsoft.com/office/officeart/2005/8/layout/radial5"/>
    <dgm:cxn modelId="{300F2F07-16D5-4A4C-AF47-35581B4792AA}" srcId="{A2887411-22A2-4B21-A036-E8C06560067C}" destId="{DE7C5A51-509D-4BC8-B3E3-F65764D462A1}" srcOrd="2" destOrd="0" parTransId="{540E9CE4-D4D8-4FA3-9989-DB67023F0199}" sibTransId="{604CAD70-64C1-4712-8E72-7C4D5EF46E26}"/>
    <dgm:cxn modelId="{40CA0374-A3D1-4025-9E2D-27FFC2A8E0D6}" type="presOf" srcId="{8B404A5B-92F2-4309-9067-E0F54511C3D1}" destId="{7F389ADC-E782-4A89-A01B-1D79FF610E11}" srcOrd="0" destOrd="0" presId="urn:microsoft.com/office/officeart/2005/8/layout/radial5"/>
    <dgm:cxn modelId="{DB38FD79-F3B2-4F85-A723-0F918E793040}" type="presOf" srcId="{7B1585BA-E26B-4CC7-931D-4E15A4111178}" destId="{FB052786-CF06-43F3-9823-4D3EE77EF5E5}" srcOrd="0" destOrd="0" presId="urn:microsoft.com/office/officeart/2005/8/layout/radial5"/>
    <dgm:cxn modelId="{6BDD277D-FBF0-4987-9FD5-E419AC50BF68}" type="presOf" srcId="{540E9CE4-D4D8-4FA3-9989-DB67023F0199}" destId="{8DFE9CD6-1856-4444-98F0-CBD5F81E62C3}" srcOrd="1" destOrd="0" presId="urn:microsoft.com/office/officeart/2005/8/layout/radial5"/>
    <dgm:cxn modelId="{B740F9EA-2247-40BE-A076-034CD3CFCBE1}" srcId="{A2887411-22A2-4B21-A036-E8C06560067C}" destId="{1DBBA56F-F46B-4CD7-B2A6-76066499839D}" srcOrd="0" destOrd="0" parTransId="{8B404A5B-92F2-4309-9067-E0F54511C3D1}" sibTransId="{2AB71EF0-9B32-49FB-B0EE-189877F4E789}"/>
    <dgm:cxn modelId="{1245F734-9C5A-41A6-95E1-90EC22F1C098}" srcId="{F3AD30F9-3FD9-46C1-A9A6-19C0919F2549}" destId="{A2887411-22A2-4B21-A036-E8C06560067C}" srcOrd="0" destOrd="0" parTransId="{4FCBB7AB-1CFA-45D2-8BFC-0EB46988BC11}" sibTransId="{7240681A-5FFB-4711-9CF9-E4AB0C3AD91D}"/>
    <dgm:cxn modelId="{26A5A2DC-296C-4770-BEFE-431FADFC3683}" type="presOf" srcId="{8B404A5B-92F2-4309-9067-E0F54511C3D1}" destId="{44CA5B5B-B7C7-448B-99FE-33A03B62A7C6}" srcOrd="1" destOrd="0" presId="urn:microsoft.com/office/officeart/2005/8/layout/radial5"/>
    <dgm:cxn modelId="{A9FCCBBC-315F-4839-8196-2179C6AF07EE}" type="presOf" srcId="{DE7C5A51-509D-4BC8-B3E3-F65764D462A1}" destId="{AD2B85FF-7FF2-4C32-BD74-CA6DA714E37B}" srcOrd="0" destOrd="0" presId="urn:microsoft.com/office/officeart/2005/8/layout/radial5"/>
    <dgm:cxn modelId="{240E2142-31EC-4E84-BF75-3BA97C253A5B}" type="presParOf" srcId="{CEDD0A34-FBB9-4ED9-B9F1-55C5221BFB7F}" destId="{1D96D893-8C5C-4C0E-B51D-8D83DC180F81}" srcOrd="0" destOrd="0" presId="urn:microsoft.com/office/officeart/2005/8/layout/radial5"/>
    <dgm:cxn modelId="{FEB38E6A-F6FB-4B96-9FF9-0443DB3FE71D}" type="presParOf" srcId="{CEDD0A34-FBB9-4ED9-B9F1-55C5221BFB7F}" destId="{7F389ADC-E782-4A89-A01B-1D79FF610E11}" srcOrd="1" destOrd="0" presId="urn:microsoft.com/office/officeart/2005/8/layout/radial5"/>
    <dgm:cxn modelId="{627BBBD2-F2ED-43E9-B72C-5AFFDE54EEDD}" type="presParOf" srcId="{7F389ADC-E782-4A89-A01B-1D79FF610E11}" destId="{44CA5B5B-B7C7-448B-99FE-33A03B62A7C6}" srcOrd="0" destOrd="0" presId="urn:microsoft.com/office/officeart/2005/8/layout/radial5"/>
    <dgm:cxn modelId="{DCED5B35-951A-4B1F-811F-7F400D15AA41}" type="presParOf" srcId="{CEDD0A34-FBB9-4ED9-B9F1-55C5221BFB7F}" destId="{01F4E011-25FE-4BBB-9008-A009BA86D804}" srcOrd="2" destOrd="0" presId="urn:microsoft.com/office/officeart/2005/8/layout/radial5"/>
    <dgm:cxn modelId="{D3B0A888-89A2-446D-BA07-AAC72E27EB8F}" type="presParOf" srcId="{CEDD0A34-FBB9-4ED9-B9F1-55C5221BFB7F}" destId="{0B58A4DF-7F62-4F71-B456-72F0FFB23B4A}" srcOrd="3" destOrd="0" presId="urn:microsoft.com/office/officeart/2005/8/layout/radial5"/>
    <dgm:cxn modelId="{3A802685-7C8C-478E-9CA2-D7E580B5D202}" type="presParOf" srcId="{0B58A4DF-7F62-4F71-B456-72F0FFB23B4A}" destId="{3957DD7B-16FE-4600-B760-3A12A207900A}" srcOrd="0" destOrd="0" presId="urn:microsoft.com/office/officeart/2005/8/layout/radial5"/>
    <dgm:cxn modelId="{47D40D70-944B-410F-9293-2E81DD3A67AA}" type="presParOf" srcId="{CEDD0A34-FBB9-4ED9-B9F1-55C5221BFB7F}" destId="{FB052786-CF06-43F3-9823-4D3EE77EF5E5}" srcOrd="4" destOrd="0" presId="urn:microsoft.com/office/officeart/2005/8/layout/radial5"/>
    <dgm:cxn modelId="{C86DEC28-E745-4F59-9CB0-63BFFC92051A}" type="presParOf" srcId="{CEDD0A34-FBB9-4ED9-B9F1-55C5221BFB7F}" destId="{D22C4970-6AEF-4765-8BA4-CF09C9A9ADAC}" srcOrd="5" destOrd="0" presId="urn:microsoft.com/office/officeart/2005/8/layout/radial5"/>
    <dgm:cxn modelId="{9B22E798-058F-4A0E-AC58-4E02115A4BD6}" type="presParOf" srcId="{D22C4970-6AEF-4765-8BA4-CF09C9A9ADAC}" destId="{8DFE9CD6-1856-4444-98F0-CBD5F81E62C3}" srcOrd="0" destOrd="0" presId="urn:microsoft.com/office/officeart/2005/8/layout/radial5"/>
    <dgm:cxn modelId="{0391F3C6-3DC9-4779-B853-BBA9E1D20562}" type="presParOf" srcId="{CEDD0A34-FBB9-4ED9-B9F1-55C5221BFB7F}" destId="{AD2B85FF-7FF2-4C32-BD74-CA6DA714E37B}" srcOrd="6"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3AD30F9-3FD9-46C1-A9A6-19C0919F2549}" type="doc">
      <dgm:prSet loTypeId="urn:microsoft.com/office/officeart/2005/8/layout/radial5" loCatId="cycle" qsTypeId="urn:microsoft.com/office/officeart/2005/8/quickstyle/simple5" qsCatId="simple" csTypeId="urn:microsoft.com/office/officeart/2005/8/colors/colorful1" csCatId="colorful" phldr="1"/>
      <dgm:spPr/>
      <dgm:t>
        <a:bodyPr/>
        <a:lstStyle/>
        <a:p>
          <a:pPr rtl="1"/>
          <a:endParaRPr lang="ar-SA"/>
        </a:p>
      </dgm:t>
    </dgm:pt>
    <dgm:pt modelId="{A2887411-22A2-4B21-A036-E8C06560067C}">
      <dgm:prSet phldrT="[نص]"/>
      <dgm:spPr/>
      <dgm:t>
        <a:bodyPr/>
        <a:lstStyle/>
        <a:p>
          <a:pPr rtl="1"/>
          <a:r>
            <a:rPr lang="ar-SA" dirty="0" smtClean="0"/>
            <a:t>العمارة</a:t>
          </a:r>
          <a:endParaRPr lang="ar-SA" dirty="0"/>
        </a:p>
      </dgm:t>
    </dgm:pt>
    <dgm:pt modelId="{4FCBB7AB-1CFA-45D2-8BFC-0EB46988BC11}" type="parTrans" cxnId="{1245F734-9C5A-41A6-95E1-90EC22F1C098}">
      <dgm:prSet/>
      <dgm:spPr/>
      <dgm:t>
        <a:bodyPr/>
        <a:lstStyle/>
        <a:p>
          <a:pPr rtl="1"/>
          <a:endParaRPr lang="ar-SA"/>
        </a:p>
      </dgm:t>
    </dgm:pt>
    <dgm:pt modelId="{7240681A-5FFB-4711-9CF9-E4AB0C3AD91D}" type="sibTrans" cxnId="{1245F734-9C5A-41A6-95E1-90EC22F1C098}">
      <dgm:prSet/>
      <dgm:spPr/>
      <dgm:t>
        <a:bodyPr/>
        <a:lstStyle/>
        <a:p>
          <a:pPr rtl="1"/>
          <a:endParaRPr lang="ar-SA"/>
        </a:p>
      </dgm:t>
    </dgm:pt>
    <dgm:pt modelId="{1DBBA56F-F46B-4CD7-B2A6-76066499839D}">
      <dgm:prSet phldrT="[نص]"/>
      <dgm:spPr/>
      <dgm:t>
        <a:bodyPr/>
        <a:lstStyle/>
        <a:p>
          <a:pPr rtl="1"/>
          <a:r>
            <a:rPr lang="ar-SA" dirty="0" smtClean="0"/>
            <a:t>العلوم الفيزيائية</a:t>
          </a:r>
          <a:endParaRPr lang="ar-SA" dirty="0"/>
        </a:p>
      </dgm:t>
    </dgm:pt>
    <dgm:pt modelId="{8B404A5B-92F2-4309-9067-E0F54511C3D1}" type="parTrans" cxnId="{B740F9EA-2247-40BE-A076-034CD3CFCBE1}">
      <dgm:prSet/>
      <dgm:spPr/>
      <dgm:t>
        <a:bodyPr/>
        <a:lstStyle/>
        <a:p>
          <a:pPr rtl="1"/>
          <a:endParaRPr lang="ar-SA"/>
        </a:p>
      </dgm:t>
    </dgm:pt>
    <dgm:pt modelId="{2AB71EF0-9B32-49FB-B0EE-189877F4E789}" type="sibTrans" cxnId="{B740F9EA-2247-40BE-A076-034CD3CFCBE1}">
      <dgm:prSet/>
      <dgm:spPr/>
      <dgm:t>
        <a:bodyPr/>
        <a:lstStyle/>
        <a:p>
          <a:pPr rtl="1"/>
          <a:endParaRPr lang="ar-SA"/>
        </a:p>
      </dgm:t>
    </dgm:pt>
    <dgm:pt modelId="{7B1585BA-E26B-4CC7-931D-4E15A4111178}">
      <dgm:prSet phldrT="[نص]"/>
      <dgm:spPr/>
      <dgm:t>
        <a:bodyPr/>
        <a:lstStyle/>
        <a:p>
          <a:pPr rtl="1"/>
          <a:r>
            <a:rPr lang="ar-SA" dirty="0" smtClean="0"/>
            <a:t>العلوم الرياضية </a:t>
          </a:r>
          <a:endParaRPr lang="ar-SA" dirty="0"/>
        </a:p>
      </dgm:t>
    </dgm:pt>
    <dgm:pt modelId="{18227486-E4E6-401F-9444-4A41C12D7023}" type="parTrans" cxnId="{4F29B087-F0B5-4856-AF9D-68466F97A191}">
      <dgm:prSet/>
      <dgm:spPr/>
      <dgm:t>
        <a:bodyPr/>
        <a:lstStyle/>
        <a:p>
          <a:pPr rtl="1"/>
          <a:endParaRPr lang="ar-SA"/>
        </a:p>
      </dgm:t>
    </dgm:pt>
    <dgm:pt modelId="{EC9853FB-09F9-455E-9E53-478F8E801DB4}" type="sibTrans" cxnId="{4F29B087-F0B5-4856-AF9D-68466F97A191}">
      <dgm:prSet/>
      <dgm:spPr/>
      <dgm:t>
        <a:bodyPr/>
        <a:lstStyle/>
        <a:p>
          <a:pPr rtl="1"/>
          <a:endParaRPr lang="ar-SA"/>
        </a:p>
      </dgm:t>
    </dgm:pt>
    <dgm:pt modelId="{DE7C5A51-509D-4BC8-B3E3-F65764D462A1}">
      <dgm:prSet phldrT="[نص]"/>
      <dgm:spPr/>
      <dgm:t>
        <a:bodyPr/>
        <a:lstStyle/>
        <a:p>
          <a:pPr rtl="1"/>
          <a:r>
            <a:rPr lang="ar-SA" dirty="0" smtClean="0"/>
            <a:t>العلوم  الاقتصادية </a:t>
          </a:r>
          <a:endParaRPr lang="ar-SA" dirty="0"/>
        </a:p>
      </dgm:t>
    </dgm:pt>
    <dgm:pt modelId="{540E9CE4-D4D8-4FA3-9989-DB67023F0199}" type="parTrans" cxnId="{300F2F07-16D5-4A4C-AF47-35581B4792AA}">
      <dgm:prSet/>
      <dgm:spPr/>
      <dgm:t>
        <a:bodyPr/>
        <a:lstStyle/>
        <a:p>
          <a:pPr rtl="1"/>
          <a:endParaRPr lang="ar-SA"/>
        </a:p>
      </dgm:t>
    </dgm:pt>
    <dgm:pt modelId="{604CAD70-64C1-4712-8E72-7C4D5EF46E26}" type="sibTrans" cxnId="{300F2F07-16D5-4A4C-AF47-35581B4792AA}">
      <dgm:prSet/>
      <dgm:spPr/>
      <dgm:t>
        <a:bodyPr/>
        <a:lstStyle/>
        <a:p>
          <a:pPr rtl="1"/>
          <a:endParaRPr lang="ar-SA"/>
        </a:p>
      </dgm:t>
    </dgm:pt>
    <dgm:pt modelId="{CE2C2440-AF3D-46FD-A655-A22797D06C17}">
      <dgm:prSet phldrT="[نص]"/>
      <dgm:spPr/>
      <dgm:t>
        <a:bodyPr/>
        <a:lstStyle/>
        <a:p>
          <a:pPr rtl="1"/>
          <a:r>
            <a:rPr lang="ar-SA" dirty="0" smtClean="0"/>
            <a:t>العلوم الاجتماعية </a:t>
          </a:r>
          <a:endParaRPr lang="ar-SA" dirty="0"/>
        </a:p>
      </dgm:t>
    </dgm:pt>
    <dgm:pt modelId="{C555B7C0-1252-426E-BFBA-CCBEEAD5E645}" type="parTrans" cxnId="{76D4CD36-4533-4946-8BD9-DAF49A685E9C}">
      <dgm:prSet/>
      <dgm:spPr/>
      <dgm:t>
        <a:bodyPr/>
        <a:lstStyle/>
        <a:p>
          <a:pPr rtl="1"/>
          <a:endParaRPr lang="ar-SA"/>
        </a:p>
      </dgm:t>
    </dgm:pt>
    <dgm:pt modelId="{B399F297-9763-4B61-A0EA-FE94D7628FC8}" type="sibTrans" cxnId="{76D4CD36-4533-4946-8BD9-DAF49A685E9C}">
      <dgm:prSet/>
      <dgm:spPr/>
      <dgm:t>
        <a:bodyPr/>
        <a:lstStyle/>
        <a:p>
          <a:pPr rtl="1"/>
          <a:endParaRPr lang="ar-SA"/>
        </a:p>
      </dgm:t>
    </dgm:pt>
    <dgm:pt modelId="{6A9F02C0-886B-4589-B528-CF78D4D6EA2B}">
      <dgm:prSet phldrT="[نص]"/>
      <dgm:spPr/>
      <dgm:t>
        <a:bodyPr/>
        <a:lstStyle/>
        <a:p>
          <a:pPr rtl="1"/>
          <a:r>
            <a:rPr lang="ar-SA" dirty="0" smtClean="0"/>
            <a:t>التكنولوجيا الحديثة</a:t>
          </a:r>
          <a:endParaRPr lang="ar-SA" dirty="0"/>
        </a:p>
      </dgm:t>
    </dgm:pt>
    <dgm:pt modelId="{944301EA-CE9E-48DC-A99D-4AB8A11F6F88}" type="parTrans" cxnId="{C7EC6E46-90A7-44B7-991A-1E81D08C024D}">
      <dgm:prSet/>
      <dgm:spPr/>
      <dgm:t>
        <a:bodyPr/>
        <a:lstStyle/>
        <a:p>
          <a:pPr rtl="1"/>
          <a:endParaRPr lang="ar-SA"/>
        </a:p>
      </dgm:t>
    </dgm:pt>
    <dgm:pt modelId="{5909A66E-7921-4C28-9F6E-A3BBE49EC10F}" type="sibTrans" cxnId="{C7EC6E46-90A7-44B7-991A-1E81D08C024D}">
      <dgm:prSet/>
      <dgm:spPr/>
      <dgm:t>
        <a:bodyPr/>
        <a:lstStyle/>
        <a:p>
          <a:pPr rtl="1"/>
          <a:endParaRPr lang="ar-SA"/>
        </a:p>
      </dgm:t>
    </dgm:pt>
    <dgm:pt modelId="{CEDD0A34-FBB9-4ED9-B9F1-55C5221BFB7F}" type="pres">
      <dgm:prSet presAssocID="{F3AD30F9-3FD9-46C1-A9A6-19C0919F2549}" presName="Name0" presStyleCnt="0">
        <dgm:presLayoutVars>
          <dgm:chMax val="1"/>
          <dgm:dir/>
          <dgm:animLvl val="ctr"/>
          <dgm:resizeHandles val="exact"/>
        </dgm:presLayoutVars>
      </dgm:prSet>
      <dgm:spPr/>
      <dgm:t>
        <a:bodyPr/>
        <a:lstStyle/>
        <a:p>
          <a:pPr rtl="1"/>
          <a:endParaRPr lang="ar-SA"/>
        </a:p>
      </dgm:t>
    </dgm:pt>
    <dgm:pt modelId="{1D96D893-8C5C-4C0E-B51D-8D83DC180F81}" type="pres">
      <dgm:prSet presAssocID="{A2887411-22A2-4B21-A036-E8C06560067C}" presName="centerShape" presStyleLbl="node0" presStyleIdx="0" presStyleCnt="1"/>
      <dgm:spPr/>
      <dgm:t>
        <a:bodyPr/>
        <a:lstStyle/>
        <a:p>
          <a:pPr rtl="1"/>
          <a:endParaRPr lang="ar-SA"/>
        </a:p>
      </dgm:t>
    </dgm:pt>
    <dgm:pt modelId="{7F389ADC-E782-4A89-A01B-1D79FF610E11}" type="pres">
      <dgm:prSet presAssocID="{8B404A5B-92F2-4309-9067-E0F54511C3D1}" presName="parTrans" presStyleLbl="sibTrans2D1" presStyleIdx="0" presStyleCnt="5"/>
      <dgm:spPr/>
      <dgm:t>
        <a:bodyPr/>
        <a:lstStyle/>
        <a:p>
          <a:pPr rtl="1"/>
          <a:endParaRPr lang="ar-SA"/>
        </a:p>
      </dgm:t>
    </dgm:pt>
    <dgm:pt modelId="{44CA5B5B-B7C7-448B-99FE-33A03B62A7C6}" type="pres">
      <dgm:prSet presAssocID="{8B404A5B-92F2-4309-9067-E0F54511C3D1}" presName="connectorText" presStyleLbl="sibTrans2D1" presStyleIdx="0" presStyleCnt="5"/>
      <dgm:spPr/>
      <dgm:t>
        <a:bodyPr/>
        <a:lstStyle/>
        <a:p>
          <a:pPr rtl="1"/>
          <a:endParaRPr lang="ar-SA"/>
        </a:p>
      </dgm:t>
    </dgm:pt>
    <dgm:pt modelId="{01F4E011-25FE-4BBB-9008-A009BA86D804}" type="pres">
      <dgm:prSet presAssocID="{1DBBA56F-F46B-4CD7-B2A6-76066499839D}" presName="node" presStyleLbl="node1" presStyleIdx="0" presStyleCnt="5">
        <dgm:presLayoutVars>
          <dgm:bulletEnabled val="1"/>
        </dgm:presLayoutVars>
      </dgm:prSet>
      <dgm:spPr/>
      <dgm:t>
        <a:bodyPr/>
        <a:lstStyle/>
        <a:p>
          <a:pPr rtl="1"/>
          <a:endParaRPr lang="ar-SA"/>
        </a:p>
      </dgm:t>
    </dgm:pt>
    <dgm:pt modelId="{0B58A4DF-7F62-4F71-B456-72F0FFB23B4A}" type="pres">
      <dgm:prSet presAssocID="{18227486-E4E6-401F-9444-4A41C12D7023}" presName="parTrans" presStyleLbl="sibTrans2D1" presStyleIdx="1" presStyleCnt="5"/>
      <dgm:spPr/>
      <dgm:t>
        <a:bodyPr/>
        <a:lstStyle/>
        <a:p>
          <a:pPr rtl="1"/>
          <a:endParaRPr lang="ar-SA"/>
        </a:p>
      </dgm:t>
    </dgm:pt>
    <dgm:pt modelId="{3957DD7B-16FE-4600-B760-3A12A207900A}" type="pres">
      <dgm:prSet presAssocID="{18227486-E4E6-401F-9444-4A41C12D7023}" presName="connectorText" presStyleLbl="sibTrans2D1" presStyleIdx="1" presStyleCnt="5"/>
      <dgm:spPr/>
      <dgm:t>
        <a:bodyPr/>
        <a:lstStyle/>
        <a:p>
          <a:pPr rtl="1"/>
          <a:endParaRPr lang="ar-SA"/>
        </a:p>
      </dgm:t>
    </dgm:pt>
    <dgm:pt modelId="{FB052786-CF06-43F3-9823-4D3EE77EF5E5}" type="pres">
      <dgm:prSet presAssocID="{7B1585BA-E26B-4CC7-931D-4E15A4111178}" presName="node" presStyleLbl="node1" presStyleIdx="1" presStyleCnt="5">
        <dgm:presLayoutVars>
          <dgm:bulletEnabled val="1"/>
        </dgm:presLayoutVars>
      </dgm:prSet>
      <dgm:spPr/>
      <dgm:t>
        <a:bodyPr/>
        <a:lstStyle/>
        <a:p>
          <a:pPr rtl="1"/>
          <a:endParaRPr lang="ar-SA"/>
        </a:p>
      </dgm:t>
    </dgm:pt>
    <dgm:pt modelId="{D22C4970-6AEF-4765-8BA4-CF09C9A9ADAC}" type="pres">
      <dgm:prSet presAssocID="{540E9CE4-D4D8-4FA3-9989-DB67023F0199}" presName="parTrans" presStyleLbl="sibTrans2D1" presStyleIdx="2" presStyleCnt="5"/>
      <dgm:spPr/>
      <dgm:t>
        <a:bodyPr/>
        <a:lstStyle/>
        <a:p>
          <a:pPr rtl="1"/>
          <a:endParaRPr lang="ar-SA"/>
        </a:p>
      </dgm:t>
    </dgm:pt>
    <dgm:pt modelId="{8DFE9CD6-1856-4444-98F0-CBD5F81E62C3}" type="pres">
      <dgm:prSet presAssocID="{540E9CE4-D4D8-4FA3-9989-DB67023F0199}" presName="connectorText" presStyleLbl="sibTrans2D1" presStyleIdx="2" presStyleCnt="5"/>
      <dgm:spPr/>
      <dgm:t>
        <a:bodyPr/>
        <a:lstStyle/>
        <a:p>
          <a:pPr rtl="1"/>
          <a:endParaRPr lang="ar-SA"/>
        </a:p>
      </dgm:t>
    </dgm:pt>
    <dgm:pt modelId="{AD2B85FF-7FF2-4C32-BD74-CA6DA714E37B}" type="pres">
      <dgm:prSet presAssocID="{DE7C5A51-509D-4BC8-B3E3-F65764D462A1}" presName="node" presStyleLbl="node1" presStyleIdx="2" presStyleCnt="5">
        <dgm:presLayoutVars>
          <dgm:bulletEnabled val="1"/>
        </dgm:presLayoutVars>
      </dgm:prSet>
      <dgm:spPr/>
      <dgm:t>
        <a:bodyPr/>
        <a:lstStyle/>
        <a:p>
          <a:pPr rtl="1"/>
          <a:endParaRPr lang="ar-SA"/>
        </a:p>
      </dgm:t>
    </dgm:pt>
    <dgm:pt modelId="{9AB30FE9-702C-4CA1-9DEE-61E11283B915}" type="pres">
      <dgm:prSet presAssocID="{C555B7C0-1252-426E-BFBA-CCBEEAD5E645}" presName="parTrans" presStyleLbl="sibTrans2D1" presStyleIdx="3" presStyleCnt="5"/>
      <dgm:spPr/>
      <dgm:t>
        <a:bodyPr/>
        <a:lstStyle/>
        <a:p>
          <a:pPr rtl="1"/>
          <a:endParaRPr lang="ar-SA"/>
        </a:p>
      </dgm:t>
    </dgm:pt>
    <dgm:pt modelId="{DD0F8A63-9AFB-4781-BC7B-39287843641C}" type="pres">
      <dgm:prSet presAssocID="{C555B7C0-1252-426E-BFBA-CCBEEAD5E645}" presName="connectorText" presStyleLbl="sibTrans2D1" presStyleIdx="3" presStyleCnt="5"/>
      <dgm:spPr/>
      <dgm:t>
        <a:bodyPr/>
        <a:lstStyle/>
        <a:p>
          <a:pPr rtl="1"/>
          <a:endParaRPr lang="ar-SA"/>
        </a:p>
      </dgm:t>
    </dgm:pt>
    <dgm:pt modelId="{71DA3306-5D76-4C55-8844-BC972ABEC117}" type="pres">
      <dgm:prSet presAssocID="{CE2C2440-AF3D-46FD-A655-A22797D06C17}" presName="node" presStyleLbl="node1" presStyleIdx="3" presStyleCnt="5">
        <dgm:presLayoutVars>
          <dgm:bulletEnabled val="1"/>
        </dgm:presLayoutVars>
      </dgm:prSet>
      <dgm:spPr/>
      <dgm:t>
        <a:bodyPr/>
        <a:lstStyle/>
        <a:p>
          <a:pPr rtl="1"/>
          <a:endParaRPr lang="ar-SA"/>
        </a:p>
      </dgm:t>
    </dgm:pt>
    <dgm:pt modelId="{37D1F322-049E-4F5D-91CC-9EB67FB5C779}" type="pres">
      <dgm:prSet presAssocID="{944301EA-CE9E-48DC-A99D-4AB8A11F6F88}" presName="parTrans" presStyleLbl="sibTrans2D1" presStyleIdx="4" presStyleCnt="5"/>
      <dgm:spPr/>
      <dgm:t>
        <a:bodyPr/>
        <a:lstStyle/>
        <a:p>
          <a:pPr rtl="1"/>
          <a:endParaRPr lang="ar-SA"/>
        </a:p>
      </dgm:t>
    </dgm:pt>
    <dgm:pt modelId="{7D1E6BEF-0A6F-4B05-B0B3-8B539905C9B3}" type="pres">
      <dgm:prSet presAssocID="{944301EA-CE9E-48DC-A99D-4AB8A11F6F88}" presName="connectorText" presStyleLbl="sibTrans2D1" presStyleIdx="4" presStyleCnt="5"/>
      <dgm:spPr/>
      <dgm:t>
        <a:bodyPr/>
        <a:lstStyle/>
        <a:p>
          <a:pPr rtl="1"/>
          <a:endParaRPr lang="ar-SA"/>
        </a:p>
      </dgm:t>
    </dgm:pt>
    <dgm:pt modelId="{34EE9500-4B4B-48E4-AC14-287659BF8330}" type="pres">
      <dgm:prSet presAssocID="{6A9F02C0-886B-4589-B528-CF78D4D6EA2B}" presName="node" presStyleLbl="node1" presStyleIdx="4" presStyleCnt="5">
        <dgm:presLayoutVars>
          <dgm:bulletEnabled val="1"/>
        </dgm:presLayoutVars>
      </dgm:prSet>
      <dgm:spPr/>
      <dgm:t>
        <a:bodyPr/>
        <a:lstStyle/>
        <a:p>
          <a:pPr rtl="1"/>
          <a:endParaRPr lang="ar-SA"/>
        </a:p>
      </dgm:t>
    </dgm:pt>
  </dgm:ptLst>
  <dgm:cxnLst>
    <dgm:cxn modelId="{CF4F2930-BEDF-441A-BFFB-A6FEC4462623}" type="presOf" srcId="{A2887411-22A2-4B21-A036-E8C06560067C}" destId="{1D96D893-8C5C-4C0E-B51D-8D83DC180F81}" srcOrd="0" destOrd="0" presId="urn:microsoft.com/office/officeart/2005/8/layout/radial5"/>
    <dgm:cxn modelId="{64DA026B-3C51-4DCB-B5BA-C2E3F6FFF1A5}" type="presOf" srcId="{18227486-E4E6-401F-9444-4A41C12D7023}" destId="{0B58A4DF-7F62-4F71-B456-72F0FFB23B4A}" srcOrd="0" destOrd="0" presId="urn:microsoft.com/office/officeart/2005/8/layout/radial5"/>
    <dgm:cxn modelId="{4F29B087-F0B5-4856-AF9D-68466F97A191}" srcId="{A2887411-22A2-4B21-A036-E8C06560067C}" destId="{7B1585BA-E26B-4CC7-931D-4E15A4111178}" srcOrd="1" destOrd="0" parTransId="{18227486-E4E6-401F-9444-4A41C12D7023}" sibTransId="{EC9853FB-09F9-455E-9E53-478F8E801DB4}"/>
    <dgm:cxn modelId="{5FD546E0-C2B1-4D80-BDA4-B17E235CCF57}" type="presOf" srcId="{6A9F02C0-886B-4589-B528-CF78D4D6EA2B}" destId="{34EE9500-4B4B-48E4-AC14-287659BF8330}" srcOrd="0" destOrd="0" presId="urn:microsoft.com/office/officeart/2005/8/layout/radial5"/>
    <dgm:cxn modelId="{5EEB2617-CB07-4A29-8260-02CC729AB91B}" type="presOf" srcId="{C555B7C0-1252-426E-BFBA-CCBEEAD5E645}" destId="{9AB30FE9-702C-4CA1-9DEE-61E11283B915}" srcOrd="0" destOrd="0" presId="urn:microsoft.com/office/officeart/2005/8/layout/radial5"/>
    <dgm:cxn modelId="{3F92BA57-41F9-47BB-8A93-569F0ED7557F}" type="presOf" srcId="{1DBBA56F-F46B-4CD7-B2A6-76066499839D}" destId="{01F4E011-25FE-4BBB-9008-A009BA86D804}" srcOrd="0" destOrd="0" presId="urn:microsoft.com/office/officeart/2005/8/layout/radial5"/>
    <dgm:cxn modelId="{D4A61CC4-DB5E-4318-AC51-53BA1C308B57}" type="presOf" srcId="{18227486-E4E6-401F-9444-4A41C12D7023}" destId="{3957DD7B-16FE-4600-B760-3A12A207900A}" srcOrd="1" destOrd="0" presId="urn:microsoft.com/office/officeart/2005/8/layout/radial5"/>
    <dgm:cxn modelId="{B6DE2C6E-C615-4CAF-B89D-BA8E326B6EC4}" type="presOf" srcId="{944301EA-CE9E-48DC-A99D-4AB8A11F6F88}" destId="{37D1F322-049E-4F5D-91CC-9EB67FB5C779}" srcOrd="0" destOrd="0" presId="urn:microsoft.com/office/officeart/2005/8/layout/radial5"/>
    <dgm:cxn modelId="{BDAA3E1A-F337-4B1A-9D08-6C19D037EC8D}" type="presOf" srcId="{540E9CE4-D4D8-4FA3-9989-DB67023F0199}" destId="{D22C4970-6AEF-4765-8BA4-CF09C9A9ADAC}" srcOrd="0" destOrd="0" presId="urn:microsoft.com/office/officeart/2005/8/layout/radial5"/>
    <dgm:cxn modelId="{E72F753F-9AED-4786-ADB0-669F5C280FC4}" type="presOf" srcId="{F3AD30F9-3FD9-46C1-A9A6-19C0919F2549}" destId="{CEDD0A34-FBB9-4ED9-B9F1-55C5221BFB7F}" srcOrd="0" destOrd="0" presId="urn:microsoft.com/office/officeart/2005/8/layout/radial5"/>
    <dgm:cxn modelId="{C7EC6E46-90A7-44B7-991A-1E81D08C024D}" srcId="{A2887411-22A2-4B21-A036-E8C06560067C}" destId="{6A9F02C0-886B-4589-B528-CF78D4D6EA2B}" srcOrd="4" destOrd="0" parTransId="{944301EA-CE9E-48DC-A99D-4AB8A11F6F88}" sibTransId="{5909A66E-7921-4C28-9F6E-A3BBE49EC10F}"/>
    <dgm:cxn modelId="{300F2F07-16D5-4A4C-AF47-35581B4792AA}" srcId="{A2887411-22A2-4B21-A036-E8C06560067C}" destId="{DE7C5A51-509D-4BC8-B3E3-F65764D462A1}" srcOrd="2" destOrd="0" parTransId="{540E9CE4-D4D8-4FA3-9989-DB67023F0199}" sibTransId="{604CAD70-64C1-4712-8E72-7C4D5EF46E26}"/>
    <dgm:cxn modelId="{40CA0374-A3D1-4025-9E2D-27FFC2A8E0D6}" type="presOf" srcId="{8B404A5B-92F2-4309-9067-E0F54511C3D1}" destId="{7F389ADC-E782-4A89-A01B-1D79FF610E11}" srcOrd="0" destOrd="0" presId="urn:microsoft.com/office/officeart/2005/8/layout/radial5"/>
    <dgm:cxn modelId="{214B4727-8222-40F1-B5B0-9AD5173576C0}" type="presOf" srcId="{CE2C2440-AF3D-46FD-A655-A22797D06C17}" destId="{71DA3306-5D76-4C55-8844-BC972ABEC117}" srcOrd="0" destOrd="0" presId="urn:microsoft.com/office/officeart/2005/8/layout/radial5"/>
    <dgm:cxn modelId="{76D4CD36-4533-4946-8BD9-DAF49A685E9C}" srcId="{A2887411-22A2-4B21-A036-E8C06560067C}" destId="{CE2C2440-AF3D-46FD-A655-A22797D06C17}" srcOrd="3" destOrd="0" parTransId="{C555B7C0-1252-426E-BFBA-CCBEEAD5E645}" sibTransId="{B399F297-9763-4B61-A0EA-FE94D7628FC8}"/>
    <dgm:cxn modelId="{61653168-984D-4515-A84A-F3EC296D098C}" type="presOf" srcId="{C555B7C0-1252-426E-BFBA-CCBEEAD5E645}" destId="{DD0F8A63-9AFB-4781-BC7B-39287843641C}" srcOrd="1" destOrd="0" presId="urn:microsoft.com/office/officeart/2005/8/layout/radial5"/>
    <dgm:cxn modelId="{DB38FD79-F3B2-4F85-A723-0F918E793040}" type="presOf" srcId="{7B1585BA-E26B-4CC7-931D-4E15A4111178}" destId="{FB052786-CF06-43F3-9823-4D3EE77EF5E5}" srcOrd="0" destOrd="0" presId="urn:microsoft.com/office/officeart/2005/8/layout/radial5"/>
    <dgm:cxn modelId="{6BDD277D-FBF0-4987-9FD5-E419AC50BF68}" type="presOf" srcId="{540E9CE4-D4D8-4FA3-9989-DB67023F0199}" destId="{8DFE9CD6-1856-4444-98F0-CBD5F81E62C3}" srcOrd="1" destOrd="0" presId="urn:microsoft.com/office/officeart/2005/8/layout/radial5"/>
    <dgm:cxn modelId="{B740F9EA-2247-40BE-A076-034CD3CFCBE1}" srcId="{A2887411-22A2-4B21-A036-E8C06560067C}" destId="{1DBBA56F-F46B-4CD7-B2A6-76066499839D}" srcOrd="0" destOrd="0" parTransId="{8B404A5B-92F2-4309-9067-E0F54511C3D1}" sibTransId="{2AB71EF0-9B32-49FB-B0EE-189877F4E789}"/>
    <dgm:cxn modelId="{1245F734-9C5A-41A6-95E1-90EC22F1C098}" srcId="{F3AD30F9-3FD9-46C1-A9A6-19C0919F2549}" destId="{A2887411-22A2-4B21-A036-E8C06560067C}" srcOrd="0" destOrd="0" parTransId="{4FCBB7AB-1CFA-45D2-8BFC-0EB46988BC11}" sibTransId="{7240681A-5FFB-4711-9CF9-E4AB0C3AD91D}"/>
    <dgm:cxn modelId="{26A5A2DC-296C-4770-BEFE-431FADFC3683}" type="presOf" srcId="{8B404A5B-92F2-4309-9067-E0F54511C3D1}" destId="{44CA5B5B-B7C7-448B-99FE-33A03B62A7C6}" srcOrd="1" destOrd="0" presId="urn:microsoft.com/office/officeart/2005/8/layout/radial5"/>
    <dgm:cxn modelId="{A9FCCBBC-315F-4839-8196-2179C6AF07EE}" type="presOf" srcId="{DE7C5A51-509D-4BC8-B3E3-F65764D462A1}" destId="{AD2B85FF-7FF2-4C32-BD74-CA6DA714E37B}" srcOrd="0" destOrd="0" presId="urn:microsoft.com/office/officeart/2005/8/layout/radial5"/>
    <dgm:cxn modelId="{23170FD9-2C19-4C97-926D-CADD68C94800}" type="presOf" srcId="{944301EA-CE9E-48DC-A99D-4AB8A11F6F88}" destId="{7D1E6BEF-0A6F-4B05-B0B3-8B539905C9B3}" srcOrd="1" destOrd="0" presId="urn:microsoft.com/office/officeart/2005/8/layout/radial5"/>
    <dgm:cxn modelId="{240E2142-31EC-4E84-BF75-3BA97C253A5B}" type="presParOf" srcId="{CEDD0A34-FBB9-4ED9-B9F1-55C5221BFB7F}" destId="{1D96D893-8C5C-4C0E-B51D-8D83DC180F81}" srcOrd="0" destOrd="0" presId="urn:microsoft.com/office/officeart/2005/8/layout/radial5"/>
    <dgm:cxn modelId="{FEB38E6A-F6FB-4B96-9FF9-0443DB3FE71D}" type="presParOf" srcId="{CEDD0A34-FBB9-4ED9-B9F1-55C5221BFB7F}" destId="{7F389ADC-E782-4A89-A01B-1D79FF610E11}" srcOrd="1" destOrd="0" presId="urn:microsoft.com/office/officeart/2005/8/layout/radial5"/>
    <dgm:cxn modelId="{627BBBD2-F2ED-43E9-B72C-5AFFDE54EEDD}" type="presParOf" srcId="{7F389ADC-E782-4A89-A01B-1D79FF610E11}" destId="{44CA5B5B-B7C7-448B-99FE-33A03B62A7C6}" srcOrd="0" destOrd="0" presId="urn:microsoft.com/office/officeart/2005/8/layout/radial5"/>
    <dgm:cxn modelId="{DCED5B35-951A-4B1F-811F-7F400D15AA41}" type="presParOf" srcId="{CEDD0A34-FBB9-4ED9-B9F1-55C5221BFB7F}" destId="{01F4E011-25FE-4BBB-9008-A009BA86D804}" srcOrd="2" destOrd="0" presId="urn:microsoft.com/office/officeart/2005/8/layout/radial5"/>
    <dgm:cxn modelId="{D3B0A888-89A2-446D-BA07-AAC72E27EB8F}" type="presParOf" srcId="{CEDD0A34-FBB9-4ED9-B9F1-55C5221BFB7F}" destId="{0B58A4DF-7F62-4F71-B456-72F0FFB23B4A}" srcOrd="3" destOrd="0" presId="urn:microsoft.com/office/officeart/2005/8/layout/radial5"/>
    <dgm:cxn modelId="{3A802685-7C8C-478E-9CA2-D7E580B5D202}" type="presParOf" srcId="{0B58A4DF-7F62-4F71-B456-72F0FFB23B4A}" destId="{3957DD7B-16FE-4600-B760-3A12A207900A}" srcOrd="0" destOrd="0" presId="urn:microsoft.com/office/officeart/2005/8/layout/radial5"/>
    <dgm:cxn modelId="{47D40D70-944B-410F-9293-2E81DD3A67AA}" type="presParOf" srcId="{CEDD0A34-FBB9-4ED9-B9F1-55C5221BFB7F}" destId="{FB052786-CF06-43F3-9823-4D3EE77EF5E5}" srcOrd="4" destOrd="0" presId="urn:microsoft.com/office/officeart/2005/8/layout/radial5"/>
    <dgm:cxn modelId="{C86DEC28-E745-4F59-9CB0-63BFFC92051A}" type="presParOf" srcId="{CEDD0A34-FBB9-4ED9-B9F1-55C5221BFB7F}" destId="{D22C4970-6AEF-4765-8BA4-CF09C9A9ADAC}" srcOrd="5" destOrd="0" presId="urn:microsoft.com/office/officeart/2005/8/layout/radial5"/>
    <dgm:cxn modelId="{9B22E798-058F-4A0E-AC58-4E02115A4BD6}" type="presParOf" srcId="{D22C4970-6AEF-4765-8BA4-CF09C9A9ADAC}" destId="{8DFE9CD6-1856-4444-98F0-CBD5F81E62C3}" srcOrd="0" destOrd="0" presId="urn:microsoft.com/office/officeart/2005/8/layout/radial5"/>
    <dgm:cxn modelId="{0391F3C6-3DC9-4779-B853-BBA9E1D20562}" type="presParOf" srcId="{CEDD0A34-FBB9-4ED9-B9F1-55C5221BFB7F}" destId="{AD2B85FF-7FF2-4C32-BD74-CA6DA714E37B}" srcOrd="6" destOrd="0" presId="urn:microsoft.com/office/officeart/2005/8/layout/radial5"/>
    <dgm:cxn modelId="{7C982610-26EB-43A8-93A8-544EB9E25269}" type="presParOf" srcId="{CEDD0A34-FBB9-4ED9-B9F1-55C5221BFB7F}" destId="{9AB30FE9-702C-4CA1-9DEE-61E11283B915}" srcOrd="7" destOrd="0" presId="urn:microsoft.com/office/officeart/2005/8/layout/radial5"/>
    <dgm:cxn modelId="{8ECD5CB3-BAE6-49CD-B487-9CB761C16595}" type="presParOf" srcId="{9AB30FE9-702C-4CA1-9DEE-61E11283B915}" destId="{DD0F8A63-9AFB-4781-BC7B-39287843641C}" srcOrd="0" destOrd="0" presId="urn:microsoft.com/office/officeart/2005/8/layout/radial5"/>
    <dgm:cxn modelId="{834547A1-E1DA-471B-A67C-3989736C99C9}" type="presParOf" srcId="{CEDD0A34-FBB9-4ED9-B9F1-55C5221BFB7F}" destId="{71DA3306-5D76-4C55-8844-BC972ABEC117}" srcOrd="8" destOrd="0" presId="urn:microsoft.com/office/officeart/2005/8/layout/radial5"/>
    <dgm:cxn modelId="{AF36DAD9-4786-4684-8EEB-4CB914775ECE}" type="presParOf" srcId="{CEDD0A34-FBB9-4ED9-B9F1-55C5221BFB7F}" destId="{37D1F322-049E-4F5D-91CC-9EB67FB5C779}" srcOrd="9" destOrd="0" presId="urn:microsoft.com/office/officeart/2005/8/layout/radial5"/>
    <dgm:cxn modelId="{9E9CDA62-EA58-45A4-8F16-457DEABF7595}" type="presParOf" srcId="{37D1F322-049E-4F5D-91CC-9EB67FB5C779}" destId="{7D1E6BEF-0A6F-4B05-B0B3-8B539905C9B3}" srcOrd="0" destOrd="0" presId="urn:microsoft.com/office/officeart/2005/8/layout/radial5"/>
    <dgm:cxn modelId="{F8DE80B2-38BC-4775-AD60-4F9BA8979B86}" type="presParOf" srcId="{CEDD0A34-FBB9-4ED9-B9F1-55C5221BFB7F}" destId="{34EE9500-4B4B-48E4-AC14-287659BF8330}" srcOrd="10"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96D893-8C5C-4C0E-B51D-8D83DC180F81}">
      <dsp:nvSpPr>
        <dsp:cNvPr id="0" name=""/>
        <dsp:cNvSpPr/>
      </dsp:nvSpPr>
      <dsp:spPr>
        <a:xfrm>
          <a:off x="1454943" y="1473615"/>
          <a:ext cx="1052512" cy="1052512"/>
        </a:xfrm>
        <a:prstGeom prst="ellipse">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rtl="1">
            <a:lnSpc>
              <a:spcPct val="90000"/>
            </a:lnSpc>
            <a:spcBef>
              <a:spcPct val="0"/>
            </a:spcBef>
            <a:spcAft>
              <a:spcPct val="35000"/>
            </a:spcAft>
          </a:pPr>
          <a:r>
            <a:rPr lang="ar-SA" sz="2400" kern="1200" dirty="0" smtClean="0"/>
            <a:t>العمارة</a:t>
          </a:r>
          <a:endParaRPr lang="ar-SA" sz="2400" kern="1200" dirty="0"/>
        </a:p>
      </dsp:txBody>
      <dsp:txXfrm>
        <a:off x="1609080" y="1627752"/>
        <a:ext cx="744238" cy="744238"/>
      </dsp:txXfrm>
    </dsp:sp>
    <dsp:sp modelId="{7F389ADC-E782-4A89-A01B-1D79FF610E11}">
      <dsp:nvSpPr>
        <dsp:cNvPr id="0" name=""/>
        <dsp:cNvSpPr/>
      </dsp:nvSpPr>
      <dsp:spPr>
        <a:xfrm rot="16200000">
          <a:off x="1869909" y="1091004"/>
          <a:ext cx="222581" cy="357854"/>
        </a:xfrm>
        <a:prstGeom prst="rightArrow">
          <a:avLst>
            <a:gd name="adj1" fmla="val 60000"/>
            <a:gd name="adj2" fmla="val 5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711200" rtl="1">
            <a:lnSpc>
              <a:spcPct val="90000"/>
            </a:lnSpc>
            <a:spcBef>
              <a:spcPct val="0"/>
            </a:spcBef>
            <a:spcAft>
              <a:spcPct val="35000"/>
            </a:spcAft>
          </a:pPr>
          <a:endParaRPr lang="ar-SA" sz="1600" kern="1200"/>
        </a:p>
      </dsp:txBody>
      <dsp:txXfrm>
        <a:off x="1903296" y="1195962"/>
        <a:ext cx="155807" cy="214712"/>
      </dsp:txXfrm>
    </dsp:sp>
    <dsp:sp modelId="{01F4E011-25FE-4BBB-9008-A009BA86D804}">
      <dsp:nvSpPr>
        <dsp:cNvPr id="0" name=""/>
        <dsp:cNvSpPr/>
      </dsp:nvSpPr>
      <dsp:spPr>
        <a:xfrm>
          <a:off x="1454943" y="1137"/>
          <a:ext cx="1052512" cy="1052512"/>
        </a:xfrm>
        <a:prstGeom prst="ellipse">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rtl="1">
            <a:lnSpc>
              <a:spcPct val="90000"/>
            </a:lnSpc>
            <a:spcBef>
              <a:spcPct val="0"/>
            </a:spcBef>
            <a:spcAft>
              <a:spcPct val="35000"/>
            </a:spcAft>
          </a:pPr>
          <a:r>
            <a:rPr lang="ar-SA" sz="1700" kern="1200" dirty="0" smtClean="0"/>
            <a:t>الهندسة المدنية </a:t>
          </a:r>
          <a:endParaRPr lang="ar-SA" sz="1700" kern="1200" dirty="0"/>
        </a:p>
      </dsp:txBody>
      <dsp:txXfrm>
        <a:off x="1609080" y="155274"/>
        <a:ext cx="744238" cy="744238"/>
      </dsp:txXfrm>
    </dsp:sp>
    <dsp:sp modelId="{0B58A4DF-7F62-4F71-B456-72F0FFB23B4A}">
      <dsp:nvSpPr>
        <dsp:cNvPr id="0" name=""/>
        <dsp:cNvSpPr/>
      </dsp:nvSpPr>
      <dsp:spPr>
        <a:xfrm rot="1800000">
          <a:off x="2502055" y="2185913"/>
          <a:ext cx="222581" cy="357854"/>
        </a:xfrm>
        <a:prstGeom prst="rightArrow">
          <a:avLst>
            <a:gd name="adj1" fmla="val 60000"/>
            <a:gd name="adj2" fmla="val 50000"/>
          </a:avLst>
        </a:prstGeom>
        <a:gradFill rotWithShape="0">
          <a:gsLst>
            <a:gs pos="0">
              <a:schemeClr val="accent5">
                <a:hueOff val="-3676672"/>
                <a:satOff val="-5114"/>
                <a:lumOff val="-1961"/>
                <a:alphaOff val="0"/>
                <a:satMod val="103000"/>
                <a:lumMod val="102000"/>
                <a:tint val="94000"/>
              </a:schemeClr>
            </a:gs>
            <a:gs pos="50000">
              <a:schemeClr val="accent5">
                <a:hueOff val="-3676672"/>
                <a:satOff val="-5114"/>
                <a:lumOff val="-1961"/>
                <a:alphaOff val="0"/>
                <a:satMod val="110000"/>
                <a:lumMod val="100000"/>
                <a:shade val="100000"/>
              </a:schemeClr>
            </a:gs>
            <a:gs pos="100000">
              <a:schemeClr val="accent5">
                <a:hueOff val="-3676672"/>
                <a:satOff val="-5114"/>
                <a:lumOff val="-1961"/>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711200" rtl="1">
            <a:lnSpc>
              <a:spcPct val="90000"/>
            </a:lnSpc>
            <a:spcBef>
              <a:spcPct val="0"/>
            </a:spcBef>
            <a:spcAft>
              <a:spcPct val="35000"/>
            </a:spcAft>
          </a:pPr>
          <a:endParaRPr lang="ar-SA" sz="1600" kern="1200"/>
        </a:p>
      </dsp:txBody>
      <dsp:txXfrm>
        <a:off x="2506528" y="2240791"/>
        <a:ext cx="155807" cy="214712"/>
      </dsp:txXfrm>
    </dsp:sp>
    <dsp:sp modelId="{FB052786-CF06-43F3-9823-4D3EE77EF5E5}">
      <dsp:nvSpPr>
        <dsp:cNvPr id="0" name=""/>
        <dsp:cNvSpPr/>
      </dsp:nvSpPr>
      <dsp:spPr>
        <a:xfrm>
          <a:off x="2730146" y="2209853"/>
          <a:ext cx="1052512" cy="1052512"/>
        </a:xfrm>
        <a:prstGeom prst="ellipse">
          <a:avLst/>
        </a:prstGeom>
        <a:gradFill rotWithShape="0">
          <a:gsLst>
            <a:gs pos="0">
              <a:schemeClr val="accent5">
                <a:hueOff val="-3676672"/>
                <a:satOff val="-5114"/>
                <a:lumOff val="-1961"/>
                <a:alphaOff val="0"/>
                <a:satMod val="103000"/>
                <a:lumMod val="102000"/>
                <a:tint val="94000"/>
              </a:schemeClr>
            </a:gs>
            <a:gs pos="50000">
              <a:schemeClr val="accent5">
                <a:hueOff val="-3676672"/>
                <a:satOff val="-5114"/>
                <a:lumOff val="-1961"/>
                <a:alphaOff val="0"/>
                <a:satMod val="110000"/>
                <a:lumMod val="100000"/>
                <a:shade val="100000"/>
              </a:schemeClr>
            </a:gs>
            <a:gs pos="100000">
              <a:schemeClr val="accent5">
                <a:hueOff val="-3676672"/>
                <a:satOff val="-5114"/>
                <a:lumOff val="-1961"/>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rtl="1">
            <a:lnSpc>
              <a:spcPct val="90000"/>
            </a:lnSpc>
            <a:spcBef>
              <a:spcPct val="0"/>
            </a:spcBef>
            <a:spcAft>
              <a:spcPct val="35000"/>
            </a:spcAft>
          </a:pPr>
          <a:r>
            <a:rPr lang="ar-SA" sz="1700" kern="1200" dirty="0" smtClean="0"/>
            <a:t>الهندسة الكهربائية </a:t>
          </a:r>
          <a:endParaRPr lang="ar-SA" sz="1700" kern="1200" dirty="0"/>
        </a:p>
      </dsp:txBody>
      <dsp:txXfrm>
        <a:off x="2884283" y="2363990"/>
        <a:ext cx="744238" cy="744238"/>
      </dsp:txXfrm>
    </dsp:sp>
    <dsp:sp modelId="{D22C4970-6AEF-4765-8BA4-CF09C9A9ADAC}">
      <dsp:nvSpPr>
        <dsp:cNvPr id="0" name=""/>
        <dsp:cNvSpPr/>
      </dsp:nvSpPr>
      <dsp:spPr>
        <a:xfrm rot="9000000">
          <a:off x="1237763" y="2185913"/>
          <a:ext cx="222581" cy="357854"/>
        </a:xfrm>
        <a:prstGeom prst="rightArrow">
          <a:avLst>
            <a:gd name="adj1" fmla="val 60000"/>
            <a:gd name="adj2" fmla="val 50000"/>
          </a:avLst>
        </a:prstGeom>
        <a:gradFill rotWithShape="0">
          <a:gsLst>
            <a:gs pos="0">
              <a:schemeClr val="accent5">
                <a:hueOff val="-7353344"/>
                <a:satOff val="-10228"/>
                <a:lumOff val="-3922"/>
                <a:alphaOff val="0"/>
                <a:satMod val="103000"/>
                <a:lumMod val="102000"/>
                <a:tint val="94000"/>
              </a:schemeClr>
            </a:gs>
            <a:gs pos="50000">
              <a:schemeClr val="accent5">
                <a:hueOff val="-7353344"/>
                <a:satOff val="-10228"/>
                <a:lumOff val="-3922"/>
                <a:alphaOff val="0"/>
                <a:satMod val="110000"/>
                <a:lumMod val="100000"/>
                <a:shade val="100000"/>
              </a:schemeClr>
            </a:gs>
            <a:gs pos="100000">
              <a:schemeClr val="accent5">
                <a:hueOff val="-7353344"/>
                <a:satOff val="-10228"/>
                <a:lumOff val="-3922"/>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711200" rtl="1">
            <a:lnSpc>
              <a:spcPct val="90000"/>
            </a:lnSpc>
            <a:spcBef>
              <a:spcPct val="0"/>
            </a:spcBef>
            <a:spcAft>
              <a:spcPct val="35000"/>
            </a:spcAft>
          </a:pPr>
          <a:endParaRPr lang="ar-SA" sz="1600" kern="1200"/>
        </a:p>
      </dsp:txBody>
      <dsp:txXfrm rot="10800000">
        <a:off x="1300064" y="2240791"/>
        <a:ext cx="155807" cy="214712"/>
      </dsp:txXfrm>
    </dsp:sp>
    <dsp:sp modelId="{AD2B85FF-7FF2-4C32-BD74-CA6DA714E37B}">
      <dsp:nvSpPr>
        <dsp:cNvPr id="0" name=""/>
        <dsp:cNvSpPr/>
      </dsp:nvSpPr>
      <dsp:spPr>
        <a:xfrm>
          <a:off x="179740" y="2209853"/>
          <a:ext cx="1052512" cy="1052512"/>
        </a:xfrm>
        <a:prstGeom prst="ellipse">
          <a:avLst/>
        </a:prstGeom>
        <a:gradFill rotWithShape="0">
          <a:gsLst>
            <a:gs pos="0">
              <a:schemeClr val="accent5">
                <a:hueOff val="-7353344"/>
                <a:satOff val="-10228"/>
                <a:lumOff val="-3922"/>
                <a:alphaOff val="0"/>
                <a:satMod val="103000"/>
                <a:lumMod val="102000"/>
                <a:tint val="94000"/>
              </a:schemeClr>
            </a:gs>
            <a:gs pos="50000">
              <a:schemeClr val="accent5">
                <a:hueOff val="-7353344"/>
                <a:satOff val="-10228"/>
                <a:lumOff val="-3922"/>
                <a:alphaOff val="0"/>
                <a:satMod val="110000"/>
                <a:lumMod val="100000"/>
                <a:shade val="100000"/>
              </a:schemeClr>
            </a:gs>
            <a:gs pos="100000">
              <a:schemeClr val="accent5">
                <a:hueOff val="-7353344"/>
                <a:satOff val="-10228"/>
                <a:lumOff val="-3922"/>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rtl="1">
            <a:lnSpc>
              <a:spcPct val="90000"/>
            </a:lnSpc>
            <a:spcBef>
              <a:spcPct val="0"/>
            </a:spcBef>
            <a:spcAft>
              <a:spcPct val="35000"/>
            </a:spcAft>
          </a:pPr>
          <a:r>
            <a:rPr lang="ar-SA" sz="1700" kern="1200" dirty="0" smtClean="0"/>
            <a:t>الهندسة الميكانيكية</a:t>
          </a:r>
          <a:endParaRPr lang="ar-SA" sz="1700" kern="1200" dirty="0"/>
        </a:p>
      </dsp:txBody>
      <dsp:txXfrm>
        <a:off x="333877" y="2363990"/>
        <a:ext cx="744238" cy="74423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96D893-8C5C-4C0E-B51D-8D83DC180F81}">
      <dsp:nvSpPr>
        <dsp:cNvPr id="0" name=""/>
        <dsp:cNvSpPr/>
      </dsp:nvSpPr>
      <dsp:spPr>
        <a:xfrm>
          <a:off x="1574622" y="1343606"/>
          <a:ext cx="813154" cy="813154"/>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rtl="1">
            <a:lnSpc>
              <a:spcPct val="90000"/>
            </a:lnSpc>
            <a:spcBef>
              <a:spcPct val="0"/>
            </a:spcBef>
            <a:spcAft>
              <a:spcPct val="35000"/>
            </a:spcAft>
          </a:pPr>
          <a:r>
            <a:rPr lang="ar-SA" sz="1800" kern="1200" dirty="0" smtClean="0"/>
            <a:t>العمارة</a:t>
          </a:r>
          <a:endParaRPr lang="ar-SA" sz="1800" kern="1200" dirty="0"/>
        </a:p>
      </dsp:txBody>
      <dsp:txXfrm>
        <a:off x="1693706" y="1462690"/>
        <a:ext cx="574986" cy="574986"/>
      </dsp:txXfrm>
    </dsp:sp>
    <dsp:sp modelId="{7F389ADC-E782-4A89-A01B-1D79FF610E11}">
      <dsp:nvSpPr>
        <dsp:cNvPr id="0" name=""/>
        <dsp:cNvSpPr/>
      </dsp:nvSpPr>
      <dsp:spPr>
        <a:xfrm rot="16200000">
          <a:off x="1894958" y="1047532"/>
          <a:ext cx="172482" cy="276472"/>
        </a:xfrm>
        <a:prstGeom prst="rightArrow">
          <a:avLst>
            <a:gd name="adj1" fmla="val 60000"/>
            <a:gd name="adj2" fmla="val 5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533400" rtl="1">
            <a:lnSpc>
              <a:spcPct val="90000"/>
            </a:lnSpc>
            <a:spcBef>
              <a:spcPct val="0"/>
            </a:spcBef>
            <a:spcAft>
              <a:spcPct val="35000"/>
            </a:spcAft>
          </a:pPr>
          <a:endParaRPr lang="ar-SA" sz="1200" kern="1200"/>
        </a:p>
      </dsp:txBody>
      <dsp:txXfrm>
        <a:off x="1920831" y="1128699"/>
        <a:ext cx="120737" cy="165884"/>
      </dsp:txXfrm>
    </dsp:sp>
    <dsp:sp modelId="{01F4E011-25FE-4BBB-9008-A009BA86D804}">
      <dsp:nvSpPr>
        <dsp:cNvPr id="0" name=""/>
        <dsp:cNvSpPr/>
      </dsp:nvSpPr>
      <dsp:spPr>
        <a:xfrm>
          <a:off x="1472978" y="1724"/>
          <a:ext cx="1016443" cy="1016443"/>
        </a:xfrm>
        <a:prstGeom prst="ellips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rtl="1">
            <a:lnSpc>
              <a:spcPct val="90000"/>
            </a:lnSpc>
            <a:spcBef>
              <a:spcPct val="0"/>
            </a:spcBef>
            <a:spcAft>
              <a:spcPct val="35000"/>
            </a:spcAft>
          </a:pPr>
          <a:r>
            <a:rPr lang="ar-SA" sz="1500" kern="1200" dirty="0" smtClean="0"/>
            <a:t>العلوم الفيزيائية</a:t>
          </a:r>
          <a:endParaRPr lang="ar-SA" sz="1500" kern="1200" dirty="0"/>
        </a:p>
      </dsp:txBody>
      <dsp:txXfrm>
        <a:off x="1621833" y="150579"/>
        <a:ext cx="718733" cy="718733"/>
      </dsp:txXfrm>
    </dsp:sp>
    <dsp:sp modelId="{0B58A4DF-7F62-4F71-B456-72F0FFB23B4A}">
      <dsp:nvSpPr>
        <dsp:cNvPr id="0" name=""/>
        <dsp:cNvSpPr/>
      </dsp:nvSpPr>
      <dsp:spPr>
        <a:xfrm rot="20520000">
          <a:off x="2431749" y="1437533"/>
          <a:ext cx="172482" cy="276472"/>
        </a:xfrm>
        <a:prstGeom prst="rightArrow">
          <a:avLst>
            <a:gd name="adj1" fmla="val 60000"/>
            <a:gd name="adj2" fmla="val 5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533400" rtl="1">
            <a:lnSpc>
              <a:spcPct val="90000"/>
            </a:lnSpc>
            <a:spcBef>
              <a:spcPct val="0"/>
            </a:spcBef>
            <a:spcAft>
              <a:spcPct val="35000"/>
            </a:spcAft>
          </a:pPr>
          <a:endParaRPr lang="ar-SA" sz="1200" kern="1200"/>
        </a:p>
      </dsp:txBody>
      <dsp:txXfrm>
        <a:off x="2433015" y="1500822"/>
        <a:ext cx="120737" cy="165884"/>
      </dsp:txXfrm>
    </dsp:sp>
    <dsp:sp modelId="{FB052786-CF06-43F3-9823-4D3EE77EF5E5}">
      <dsp:nvSpPr>
        <dsp:cNvPr id="0" name=""/>
        <dsp:cNvSpPr/>
      </dsp:nvSpPr>
      <dsp:spPr>
        <a:xfrm>
          <a:off x="2652514" y="858707"/>
          <a:ext cx="1016443" cy="1016443"/>
        </a:xfrm>
        <a:prstGeom prst="ellips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rtl="1">
            <a:lnSpc>
              <a:spcPct val="90000"/>
            </a:lnSpc>
            <a:spcBef>
              <a:spcPct val="0"/>
            </a:spcBef>
            <a:spcAft>
              <a:spcPct val="35000"/>
            </a:spcAft>
          </a:pPr>
          <a:r>
            <a:rPr lang="ar-SA" sz="1500" kern="1200" dirty="0" smtClean="0"/>
            <a:t>العلوم الرياضية </a:t>
          </a:r>
          <a:endParaRPr lang="ar-SA" sz="1500" kern="1200" dirty="0"/>
        </a:p>
      </dsp:txBody>
      <dsp:txXfrm>
        <a:off x="2801369" y="1007562"/>
        <a:ext cx="718733" cy="718733"/>
      </dsp:txXfrm>
    </dsp:sp>
    <dsp:sp modelId="{D22C4970-6AEF-4765-8BA4-CF09C9A9ADAC}">
      <dsp:nvSpPr>
        <dsp:cNvPr id="0" name=""/>
        <dsp:cNvSpPr/>
      </dsp:nvSpPr>
      <dsp:spPr>
        <a:xfrm rot="3240000">
          <a:off x="2226713" y="2068569"/>
          <a:ext cx="172482" cy="276472"/>
        </a:xfrm>
        <a:prstGeom prst="rightArrow">
          <a:avLst>
            <a:gd name="adj1" fmla="val 60000"/>
            <a:gd name="adj2" fmla="val 500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533400" rtl="1">
            <a:lnSpc>
              <a:spcPct val="90000"/>
            </a:lnSpc>
            <a:spcBef>
              <a:spcPct val="0"/>
            </a:spcBef>
            <a:spcAft>
              <a:spcPct val="35000"/>
            </a:spcAft>
          </a:pPr>
          <a:endParaRPr lang="ar-SA" sz="1200" kern="1200"/>
        </a:p>
      </dsp:txBody>
      <dsp:txXfrm>
        <a:off x="2237378" y="2102932"/>
        <a:ext cx="120737" cy="165884"/>
      </dsp:txXfrm>
    </dsp:sp>
    <dsp:sp modelId="{AD2B85FF-7FF2-4C32-BD74-CA6DA714E37B}">
      <dsp:nvSpPr>
        <dsp:cNvPr id="0" name=""/>
        <dsp:cNvSpPr/>
      </dsp:nvSpPr>
      <dsp:spPr>
        <a:xfrm>
          <a:off x="2201971" y="2245335"/>
          <a:ext cx="1016443" cy="1016443"/>
        </a:xfrm>
        <a:prstGeom prst="ellipse">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rtl="1">
            <a:lnSpc>
              <a:spcPct val="90000"/>
            </a:lnSpc>
            <a:spcBef>
              <a:spcPct val="0"/>
            </a:spcBef>
            <a:spcAft>
              <a:spcPct val="35000"/>
            </a:spcAft>
          </a:pPr>
          <a:r>
            <a:rPr lang="ar-SA" sz="1500" kern="1200" dirty="0" smtClean="0"/>
            <a:t>العلوم  الاقتصادية </a:t>
          </a:r>
          <a:endParaRPr lang="ar-SA" sz="1500" kern="1200" dirty="0"/>
        </a:p>
      </dsp:txBody>
      <dsp:txXfrm>
        <a:off x="2350826" y="2394190"/>
        <a:ext cx="718733" cy="718733"/>
      </dsp:txXfrm>
    </dsp:sp>
    <dsp:sp modelId="{9AB30FE9-702C-4CA1-9DEE-61E11283B915}">
      <dsp:nvSpPr>
        <dsp:cNvPr id="0" name=""/>
        <dsp:cNvSpPr/>
      </dsp:nvSpPr>
      <dsp:spPr>
        <a:xfrm rot="7560000">
          <a:off x="1563203" y="2068569"/>
          <a:ext cx="172482" cy="276472"/>
        </a:xfrm>
        <a:prstGeom prst="rightArrow">
          <a:avLst>
            <a:gd name="adj1" fmla="val 60000"/>
            <a:gd name="adj2" fmla="val 5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533400" rtl="1">
            <a:lnSpc>
              <a:spcPct val="90000"/>
            </a:lnSpc>
            <a:spcBef>
              <a:spcPct val="0"/>
            </a:spcBef>
            <a:spcAft>
              <a:spcPct val="35000"/>
            </a:spcAft>
          </a:pPr>
          <a:endParaRPr lang="ar-SA" sz="1200" kern="1200"/>
        </a:p>
      </dsp:txBody>
      <dsp:txXfrm rot="10800000">
        <a:off x="1604283" y="2102932"/>
        <a:ext cx="120737" cy="165884"/>
      </dsp:txXfrm>
    </dsp:sp>
    <dsp:sp modelId="{71DA3306-5D76-4C55-8844-BC972ABEC117}">
      <dsp:nvSpPr>
        <dsp:cNvPr id="0" name=""/>
        <dsp:cNvSpPr/>
      </dsp:nvSpPr>
      <dsp:spPr>
        <a:xfrm>
          <a:off x="743984" y="2245335"/>
          <a:ext cx="1016443" cy="1016443"/>
        </a:xfrm>
        <a:prstGeom prst="ellipse">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rtl="1">
            <a:lnSpc>
              <a:spcPct val="90000"/>
            </a:lnSpc>
            <a:spcBef>
              <a:spcPct val="0"/>
            </a:spcBef>
            <a:spcAft>
              <a:spcPct val="35000"/>
            </a:spcAft>
          </a:pPr>
          <a:r>
            <a:rPr lang="ar-SA" sz="1500" kern="1200" dirty="0" smtClean="0"/>
            <a:t>العلوم الاجتماعية </a:t>
          </a:r>
          <a:endParaRPr lang="ar-SA" sz="1500" kern="1200" dirty="0"/>
        </a:p>
      </dsp:txBody>
      <dsp:txXfrm>
        <a:off x="892839" y="2394190"/>
        <a:ext cx="718733" cy="718733"/>
      </dsp:txXfrm>
    </dsp:sp>
    <dsp:sp modelId="{37D1F322-049E-4F5D-91CC-9EB67FB5C779}">
      <dsp:nvSpPr>
        <dsp:cNvPr id="0" name=""/>
        <dsp:cNvSpPr/>
      </dsp:nvSpPr>
      <dsp:spPr>
        <a:xfrm rot="11880000">
          <a:off x="1358168" y="1437533"/>
          <a:ext cx="172482" cy="276472"/>
        </a:xfrm>
        <a:prstGeom prst="rightArrow">
          <a:avLst>
            <a:gd name="adj1" fmla="val 60000"/>
            <a:gd name="adj2" fmla="val 50000"/>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533400" rtl="1">
            <a:lnSpc>
              <a:spcPct val="90000"/>
            </a:lnSpc>
            <a:spcBef>
              <a:spcPct val="0"/>
            </a:spcBef>
            <a:spcAft>
              <a:spcPct val="35000"/>
            </a:spcAft>
          </a:pPr>
          <a:endParaRPr lang="ar-SA" sz="1200" kern="1200"/>
        </a:p>
      </dsp:txBody>
      <dsp:txXfrm rot="10800000">
        <a:off x="1408647" y="1500822"/>
        <a:ext cx="120737" cy="165884"/>
      </dsp:txXfrm>
    </dsp:sp>
    <dsp:sp modelId="{34EE9500-4B4B-48E4-AC14-287659BF8330}">
      <dsp:nvSpPr>
        <dsp:cNvPr id="0" name=""/>
        <dsp:cNvSpPr/>
      </dsp:nvSpPr>
      <dsp:spPr>
        <a:xfrm>
          <a:off x="293442" y="858707"/>
          <a:ext cx="1016443" cy="1016443"/>
        </a:xfrm>
        <a:prstGeom prst="ellipse">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rtl="1">
            <a:lnSpc>
              <a:spcPct val="90000"/>
            </a:lnSpc>
            <a:spcBef>
              <a:spcPct val="0"/>
            </a:spcBef>
            <a:spcAft>
              <a:spcPct val="35000"/>
            </a:spcAft>
          </a:pPr>
          <a:r>
            <a:rPr lang="ar-SA" sz="1500" kern="1200" dirty="0" smtClean="0"/>
            <a:t>التكنولوجيا الحديثة</a:t>
          </a:r>
          <a:endParaRPr lang="ar-SA" sz="1500" kern="1200" dirty="0"/>
        </a:p>
      </dsp:txBody>
      <dsp:txXfrm>
        <a:off x="442297" y="1007562"/>
        <a:ext cx="718733" cy="718733"/>
      </dsp:txXfrm>
    </dsp:sp>
  </dsp:spTree>
</dsp:drawing>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1143000" y="1122363"/>
            <a:ext cx="6858000" cy="2387600"/>
          </a:xfrm>
        </p:spPr>
        <p:txBody>
          <a:bodyPr anchor="b"/>
          <a:lstStyle>
            <a:lvl1pPr algn="ctr">
              <a:defRPr sz="4500"/>
            </a:lvl1pPr>
          </a:lstStyle>
          <a:p>
            <a:r>
              <a:rPr lang="ar-SA" smtClean="0"/>
              <a:t>انقر لتحرير نمط العنوان الرئيسي</a:t>
            </a:r>
            <a:endParaRPr lang="en-US"/>
          </a:p>
        </p:txBody>
      </p:sp>
      <p:sp>
        <p:nvSpPr>
          <p:cNvPr id="3" name="عنوان فرعي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ar-SA" smtClean="0"/>
              <a:t>انقر لتحرير نمط العنوان الثانوي الرئيسي</a:t>
            </a:r>
            <a:endParaRPr lang="en-US"/>
          </a:p>
        </p:txBody>
      </p:sp>
      <p:sp>
        <p:nvSpPr>
          <p:cNvPr id="4" name="عنصر نائب للتاريخ 3"/>
          <p:cNvSpPr>
            <a:spLocks noGrp="1"/>
          </p:cNvSpPr>
          <p:nvPr>
            <p:ph type="dt" sz="half" idx="10"/>
          </p:nvPr>
        </p:nvSpPr>
        <p:spPr/>
        <p:txBody>
          <a:bodyPr/>
          <a:lstStyle/>
          <a:p>
            <a:fld id="{1D8BD707-D9CF-40AE-B4C6-C98DA3205C09}" type="datetimeFigureOut">
              <a:rPr lang="en-US" smtClean="0"/>
              <a:pPr/>
              <a:t>12/20/2017</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2265023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عنوان العمودي 2"/>
          <p:cNvSpPr>
            <a:spLocks noGrp="1"/>
          </p:cNvSpPr>
          <p:nvPr>
            <p:ph type="body" orient="vert" idx="1"/>
          </p:nvPr>
        </p:nvSpPr>
        <p:spPr/>
        <p:txBody>
          <a:bodyPr vert="eaVert"/>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10"/>
          </p:nvPr>
        </p:nvSpPr>
        <p:spPr/>
        <p:txBody>
          <a:bodyPr/>
          <a:lstStyle/>
          <a:p>
            <a:fld id="{1D8BD707-D9CF-40AE-B4C6-C98DA3205C09}" type="datetimeFigureOut">
              <a:rPr lang="en-US" smtClean="0"/>
              <a:pPr/>
              <a:t>12/20/2017</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7092787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543675" y="365125"/>
            <a:ext cx="1971675" cy="5811838"/>
          </a:xfrm>
        </p:spPr>
        <p:txBody>
          <a:bodyPr vert="eaVert"/>
          <a:lstStyle/>
          <a:p>
            <a:r>
              <a:rPr lang="ar-SA" smtClean="0"/>
              <a:t>انقر لتحرير نمط العنوان الرئيسي</a:t>
            </a:r>
            <a:endParaRPr lang="en-US"/>
          </a:p>
        </p:txBody>
      </p:sp>
      <p:sp>
        <p:nvSpPr>
          <p:cNvPr id="3" name="عنصر نائب للعنوان العمودي 2"/>
          <p:cNvSpPr>
            <a:spLocks noGrp="1"/>
          </p:cNvSpPr>
          <p:nvPr>
            <p:ph type="body" orient="vert" idx="1"/>
          </p:nvPr>
        </p:nvSpPr>
        <p:spPr>
          <a:xfrm>
            <a:off x="628650" y="365125"/>
            <a:ext cx="5800725" cy="5811838"/>
          </a:xfrm>
        </p:spPr>
        <p:txBody>
          <a:bodyPr vert="eaVert"/>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10"/>
          </p:nvPr>
        </p:nvSpPr>
        <p:spPr/>
        <p:txBody>
          <a:bodyPr/>
          <a:lstStyle/>
          <a:p>
            <a:fld id="{1D8BD707-D9CF-40AE-B4C6-C98DA3205C09}" type="datetimeFigureOut">
              <a:rPr lang="en-US" smtClean="0"/>
              <a:pPr/>
              <a:t>12/20/2017</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5606002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محتوى 2"/>
          <p:cNvSpPr>
            <a:spLocks noGrp="1"/>
          </p:cNvSpPr>
          <p:nvPr>
            <p:ph idx="1"/>
          </p:nvPr>
        </p:nvSpPr>
        <p:spPr/>
        <p:txBody>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10"/>
          </p:nvPr>
        </p:nvSpPr>
        <p:spPr/>
        <p:txBody>
          <a:bodyPr/>
          <a:lstStyle/>
          <a:p>
            <a:fld id="{1D8BD707-D9CF-40AE-B4C6-C98DA3205C09}" type="datetimeFigureOut">
              <a:rPr lang="en-US" smtClean="0"/>
              <a:pPr/>
              <a:t>12/20/2017</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9813554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623888" y="1709739"/>
            <a:ext cx="7886700" cy="2852737"/>
          </a:xfrm>
        </p:spPr>
        <p:txBody>
          <a:bodyPr anchor="b"/>
          <a:lstStyle>
            <a:lvl1pPr>
              <a:defRPr sz="4500"/>
            </a:lvl1pPr>
          </a:lstStyle>
          <a:p>
            <a:r>
              <a:rPr lang="ar-SA" smtClean="0"/>
              <a:t>انقر لتحرير نمط العنوان الرئيسي</a:t>
            </a:r>
            <a:endParaRPr lang="en-US"/>
          </a:p>
        </p:txBody>
      </p:sp>
      <p:sp>
        <p:nvSpPr>
          <p:cNvPr id="3" name="عنصر نائب للنص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ar-SA" smtClean="0"/>
              <a:t>تحرير أنماط النص الرئيسي</a:t>
            </a:r>
          </a:p>
        </p:txBody>
      </p:sp>
      <p:sp>
        <p:nvSpPr>
          <p:cNvPr id="4" name="عنصر نائب للتاريخ 3"/>
          <p:cNvSpPr>
            <a:spLocks noGrp="1"/>
          </p:cNvSpPr>
          <p:nvPr>
            <p:ph type="dt" sz="half" idx="10"/>
          </p:nvPr>
        </p:nvSpPr>
        <p:spPr/>
        <p:txBody>
          <a:bodyPr/>
          <a:lstStyle/>
          <a:p>
            <a:fld id="{1D8BD707-D9CF-40AE-B4C6-C98DA3205C09}" type="datetimeFigureOut">
              <a:rPr lang="en-US" smtClean="0"/>
              <a:pPr/>
              <a:t>12/20/2017</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9052981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محتوى 2"/>
          <p:cNvSpPr>
            <a:spLocks noGrp="1"/>
          </p:cNvSpPr>
          <p:nvPr>
            <p:ph sz="half" idx="1"/>
          </p:nvPr>
        </p:nvSpPr>
        <p:spPr>
          <a:xfrm>
            <a:off x="628650" y="1825625"/>
            <a:ext cx="3886200" cy="4351338"/>
          </a:xfrm>
        </p:spPr>
        <p:txBody>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محتوى 3"/>
          <p:cNvSpPr>
            <a:spLocks noGrp="1"/>
          </p:cNvSpPr>
          <p:nvPr>
            <p:ph sz="half" idx="2"/>
          </p:nvPr>
        </p:nvSpPr>
        <p:spPr>
          <a:xfrm>
            <a:off x="4629150" y="1825625"/>
            <a:ext cx="3886200" cy="4351338"/>
          </a:xfrm>
        </p:spPr>
        <p:txBody>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5" name="عنصر نائب للتاريخ 4"/>
          <p:cNvSpPr>
            <a:spLocks noGrp="1"/>
          </p:cNvSpPr>
          <p:nvPr>
            <p:ph type="dt" sz="half" idx="10"/>
          </p:nvPr>
        </p:nvSpPr>
        <p:spPr/>
        <p:txBody>
          <a:bodyPr/>
          <a:lstStyle/>
          <a:p>
            <a:fld id="{1D8BD707-D9CF-40AE-B4C6-C98DA3205C09}" type="datetimeFigureOut">
              <a:rPr lang="en-US" smtClean="0"/>
              <a:pPr/>
              <a:t>12/20/2017</a:t>
            </a:fld>
            <a:endParaRPr lang="en-US"/>
          </a:p>
        </p:txBody>
      </p:sp>
      <p:sp>
        <p:nvSpPr>
          <p:cNvPr id="6" name="عنصر نائب للتذييل 5"/>
          <p:cNvSpPr>
            <a:spLocks noGrp="1"/>
          </p:cNvSpPr>
          <p:nvPr>
            <p:ph type="ftr" sz="quarter" idx="11"/>
          </p:nvPr>
        </p:nvSpPr>
        <p:spPr/>
        <p:txBody>
          <a:bodyPr/>
          <a:lstStyle/>
          <a:p>
            <a:endParaRPr lang="en-US"/>
          </a:p>
        </p:txBody>
      </p:sp>
      <p:sp>
        <p:nvSpPr>
          <p:cNvPr id="7" name="عنصر نائب لرقم الشريحة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7732509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629841" y="365126"/>
            <a:ext cx="7886700" cy="1325563"/>
          </a:xfrm>
        </p:spPr>
        <p:txBody>
          <a:bodyPr/>
          <a:lstStyle/>
          <a:p>
            <a:r>
              <a:rPr lang="ar-SA" smtClean="0"/>
              <a:t>انقر لتحرير نمط العنوان الرئيسي</a:t>
            </a:r>
            <a:endParaRPr lang="en-US"/>
          </a:p>
        </p:txBody>
      </p:sp>
      <p:sp>
        <p:nvSpPr>
          <p:cNvPr id="3" name="عنصر نائب للنص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ar-SA" smtClean="0"/>
              <a:t>تحرير أنماط النص الرئيسي</a:t>
            </a:r>
          </a:p>
        </p:txBody>
      </p:sp>
      <p:sp>
        <p:nvSpPr>
          <p:cNvPr id="4" name="عنصر نائب للمحتوى 3"/>
          <p:cNvSpPr>
            <a:spLocks noGrp="1"/>
          </p:cNvSpPr>
          <p:nvPr>
            <p:ph sz="half" idx="2"/>
          </p:nvPr>
        </p:nvSpPr>
        <p:spPr>
          <a:xfrm>
            <a:off x="629842" y="2505075"/>
            <a:ext cx="3868340" cy="3684588"/>
          </a:xfrm>
        </p:spPr>
        <p:txBody>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5" name="عنصر نائب للنص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ar-SA" smtClean="0"/>
              <a:t>تحرير أنماط النص الرئيسي</a:t>
            </a:r>
          </a:p>
        </p:txBody>
      </p:sp>
      <p:sp>
        <p:nvSpPr>
          <p:cNvPr id="6" name="عنصر نائب للمحتوى 5"/>
          <p:cNvSpPr>
            <a:spLocks noGrp="1"/>
          </p:cNvSpPr>
          <p:nvPr>
            <p:ph sz="quarter" idx="4"/>
          </p:nvPr>
        </p:nvSpPr>
        <p:spPr>
          <a:xfrm>
            <a:off x="4629150" y="2505075"/>
            <a:ext cx="3887391" cy="3684588"/>
          </a:xfrm>
        </p:spPr>
        <p:txBody>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7" name="عنصر نائب للتاريخ 6"/>
          <p:cNvSpPr>
            <a:spLocks noGrp="1"/>
          </p:cNvSpPr>
          <p:nvPr>
            <p:ph type="dt" sz="half" idx="10"/>
          </p:nvPr>
        </p:nvSpPr>
        <p:spPr/>
        <p:txBody>
          <a:bodyPr/>
          <a:lstStyle/>
          <a:p>
            <a:fld id="{1D8BD707-D9CF-40AE-B4C6-C98DA3205C09}" type="datetimeFigureOut">
              <a:rPr lang="en-US" smtClean="0"/>
              <a:pPr/>
              <a:t>12/20/2017</a:t>
            </a:fld>
            <a:endParaRPr lang="en-US"/>
          </a:p>
        </p:txBody>
      </p:sp>
      <p:sp>
        <p:nvSpPr>
          <p:cNvPr id="8" name="عنصر نائب للتذييل 7"/>
          <p:cNvSpPr>
            <a:spLocks noGrp="1"/>
          </p:cNvSpPr>
          <p:nvPr>
            <p:ph type="ftr" sz="quarter" idx="11"/>
          </p:nvPr>
        </p:nvSpPr>
        <p:spPr/>
        <p:txBody>
          <a:bodyPr/>
          <a:lstStyle/>
          <a:p>
            <a:endParaRPr lang="en-US"/>
          </a:p>
        </p:txBody>
      </p:sp>
      <p:sp>
        <p:nvSpPr>
          <p:cNvPr id="9" name="عنصر نائب لرقم الشريحة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193788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تاريخ 2"/>
          <p:cNvSpPr>
            <a:spLocks noGrp="1"/>
          </p:cNvSpPr>
          <p:nvPr>
            <p:ph type="dt" sz="half" idx="10"/>
          </p:nvPr>
        </p:nvSpPr>
        <p:spPr/>
        <p:txBody>
          <a:bodyPr/>
          <a:lstStyle/>
          <a:p>
            <a:fld id="{1D8BD707-D9CF-40AE-B4C6-C98DA3205C09}" type="datetimeFigureOut">
              <a:rPr lang="en-US" smtClean="0"/>
              <a:pPr/>
              <a:t>12/20/2017</a:t>
            </a:fld>
            <a:endParaRPr lang="en-US"/>
          </a:p>
        </p:txBody>
      </p:sp>
      <p:sp>
        <p:nvSpPr>
          <p:cNvPr id="4" name="عنصر نائب للتذييل 3"/>
          <p:cNvSpPr>
            <a:spLocks noGrp="1"/>
          </p:cNvSpPr>
          <p:nvPr>
            <p:ph type="ftr" sz="quarter" idx="11"/>
          </p:nvPr>
        </p:nvSpPr>
        <p:spPr/>
        <p:txBody>
          <a:bodyPr/>
          <a:lstStyle/>
          <a:p>
            <a:endParaRPr lang="en-US"/>
          </a:p>
        </p:txBody>
      </p:sp>
      <p:sp>
        <p:nvSpPr>
          <p:cNvPr id="5" name="عنصر نائب لرقم الشريحة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533948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1D8BD707-D9CF-40AE-B4C6-C98DA3205C09}" type="datetimeFigureOut">
              <a:rPr lang="en-US" smtClean="0"/>
              <a:pPr/>
              <a:t>12/20/2017</a:t>
            </a:fld>
            <a:endParaRPr lang="en-US"/>
          </a:p>
        </p:txBody>
      </p:sp>
      <p:sp>
        <p:nvSpPr>
          <p:cNvPr id="3" name="عنصر نائب للتذييل 2"/>
          <p:cNvSpPr>
            <a:spLocks noGrp="1"/>
          </p:cNvSpPr>
          <p:nvPr>
            <p:ph type="ftr" sz="quarter" idx="11"/>
          </p:nvPr>
        </p:nvSpPr>
        <p:spPr/>
        <p:txBody>
          <a:bodyPr/>
          <a:lstStyle/>
          <a:p>
            <a:endParaRPr lang="en-US"/>
          </a:p>
        </p:txBody>
      </p:sp>
      <p:sp>
        <p:nvSpPr>
          <p:cNvPr id="4" name="عنصر نائب لرقم الشريحة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0446137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629841" y="457200"/>
            <a:ext cx="2949178" cy="1600200"/>
          </a:xfrm>
        </p:spPr>
        <p:txBody>
          <a:bodyPr anchor="b"/>
          <a:lstStyle>
            <a:lvl1pPr>
              <a:defRPr sz="2400"/>
            </a:lvl1pPr>
          </a:lstStyle>
          <a:p>
            <a:r>
              <a:rPr lang="ar-SA" smtClean="0"/>
              <a:t>انقر لتحرير نمط العنوان الرئيسي</a:t>
            </a:r>
            <a:endParaRPr lang="en-US"/>
          </a:p>
        </p:txBody>
      </p:sp>
      <p:sp>
        <p:nvSpPr>
          <p:cNvPr id="3" name="عنصر نائب للمحتوى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نص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ar-SA" smtClean="0"/>
              <a:t>تحرير أنماط النص الرئيسي</a:t>
            </a:r>
          </a:p>
        </p:txBody>
      </p:sp>
      <p:sp>
        <p:nvSpPr>
          <p:cNvPr id="5" name="عنصر نائب للتاريخ 4"/>
          <p:cNvSpPr>
            <a:spLocks noGrp="1"/>
          </p:cNvSpPr>
          <p:nvPr>
            <p:ph type="dt" sz="half" idx="10"/>
          </p:nvPr>
        </p:nvSpPr>
        <p:spPr/>
        <p:txBody>
          <a:bodyPr/>
          <a:lstStyle/>
          <a:p>
            <a:fld id="{1D8BD707-D9CF-40AE-B4C6-C98DA3205C09}" type="datetimeFigureOut">
              <a:rPr lang="en-US" smtClean="0"/>
              <a:pPr/>
              <a:t>12/20/2017</a:t>
            </a:fld>
            <a:endParaRPr lang="en-US"/>
          </a:p>
        </p:txBody>
      </p:sp>
      <p:sp>
        <p:nvSpPr>
          <p:cNvPr id="6" name="عنصر نائب للتذييل 5"/>
          <p:cNvSpPr>
            <a:spLocks noGrp="1"/>
          </p:cNvSpPr>
          <p:nvPr>
            <p:ph type="ftr" sz="quarter" idx="11"/>
          </p:nvPr>
        </p:nvSpPr>
        <p:spPr/>
        <p:txBody>
          <a:bodyPr/>
          <a:lstStyle/>
          <a:p>
            <a:endParaRPr lang="en-US"/>
          </a:p>
        </p:txBody>
      </p:sp>
      <p:sp>
        <p:nvSpPr>
          <p:cNvPr id="7" name="عنصر نائب لرقم الشريحة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3792234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629841" y="457200"/>
            <a:ext cx="2949178" cy="1600200"/>
          </a:xfrm>
        </p:spPr>
        <p:txBody>
          <a:bodyPr anchor="b"/>
          <a:lstStyle>
            <a:lvl1pPr>
              <a:defRPr sz="2400"/>
            </a:lvl1pPr>
          </a:lstStyle>
          <a:p>
            <a:r>
              <a:rPr lang="ar-SA" smtClean="0"/>
              <a:t>انقر لتحرير نمط العنوان الرئيسي</a:t>
            </a:r>
            <a:endParaRPr lang="en-US"/>
          </a:p>
        </p:txBody>
      </p:sp>
      <p:sp>
        <p:nvSpPr>
          <p:cNvPr id="3" name="عنصر نائب للصورة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عنصر نائب للنص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ar-SA" smtClean="0"/>
              <a:t>تحرير أنماط النص الرئيسي</a:t>
            </a:r>
          </a:p>
        </p:txBody>
      </p:sp>
      <p:sp>
        <p:nvSpPr>
          <p:cNvPr id="5" name="عنصر نائب للتاريخ 4"/>
          <p:cNvSpPr>
            <a:spLocks noGrp="1"/>
          </p:cNvSpPr>
          <p:nvPr>
            <p:ph type="dt" sz="half" idx="10"/>
          </p:nvPr>
        </p:nvSpPr>
        <p:spPr/>
        <p:txBody>
          <a:bodyPr/>
          <a:lstStyle/>
          <a:p>
            <a:fld id="{1D8BD707-D9CF-40AE-B4C6-C98DA3205C09}" type="datetimeFigureOut">
              <a:rPr lang="en-US" smtClean="0"/>
              <a:pPr/>
              <a:t>12/20/2017</a:t>
            </a:fld>
            <a:endParaRPr lang="en-US"/>
          </a:p>
        </p:txBody>
      </p:sp>
      <p:sp>
        <p:nvSpPr>
          <p:cNvPr id="6" name="عنصر نائب للتذييل 5"/>
          <p:cNvSpPr>
            <a:spLocks noGrp="1"/>
          </p:cNvSpPr>
          <p:nvPr>
            <p:ph type="ftr" sz="quarter" idx="11"/>
          </p:nvPr>
        </p:nvSpPr>
        <p:spPr/>
        <p:txBody>
          <a:bodyPr/>
          <a:lstStyle/>
          <a:p>
            <a:endParaRPr lang="en-US"/>
          </a:p>
        </p:txBody>
      </p:sp>
      <p:sp>
        <p:nvSpPr>
          <p:cNvPr id="7" name="عنصر نائب لرقم الشريحة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6178513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628650" y="365126"/>
            <a:ext cx="7886700" cy="1325563"/>
          </a:xfrm>
          <a:prstGeom prst="rect">
            <a:avLst/>
          </a:prstGeom>
        </p:spPr>
        <p:txBody>
          <a:bodyPr vert="horz" lIns="91440" tIns="45720" rIns="91440" bIns="45720" rtlCol="1" anchor="ctr">
            <a:normAutofit/>
          </a:bodyPr>
          <a:lstStyle/>
          <a:p>
            <a:r>
              <a:rPr lang="ar-SA" smtClean="0"/>
              <a:t>انقر لتحرير نمط العنوان الرئيسي</a:t>
            </a:r>
            <a:endParaRPr lang="en-US"/>
          </a:p>
        </p:txBody>
      </p:sp>
      <p:sp>
        <p:nvSpPr>
          <p:cNvPr id="3" name="عنصر نائب للنص 2"/>
          <p:cNvSpPr>
            <a:spLocks noGrp="1"/>
          </p:cNvSpPr>
          <p:nvPr>
            <p:ph type="body" idx="1"/>
          </p:nvPr>
        </p:nvSpPr>
        <p:spPr>
          <a:xfrm>
            <a:off x="628650" y="1825625"/>
            <a:ext cx="7886700" cy="4351338"/>
          </a:xfrm>
          <a:prstGeom prst="rect">
            <a:avLst/>
          </a:prstGeom>
        </p:spPr>
        <p:txBody>
          <a:bodyPr vert="horz" lIns="91440" tIns="45720" rIns="91440" bIns="45720" rtlCol="1">
            <a:normAutofit/>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2"/>
          </p:nvPr>
        </p:nvSpPr>
        <p:spPr>
          <a:xfrm>
            <a:off x="6457950" y="6356351"/>
            <a:ext cx="2057400" cy="365125"/>
          </a:xfrm>
          <a:prstGeom prst="rect">
            <a:avLst/>
          </a:prstGeom>
        </p:spPr>
        <p:txBody>
          <a:bodyPr vert="horz" lIns="91440" tIns="45720" rIns="91440" bIns="45720" rtlCol="1" anchor="ctr"/>
          <a:lstStyle>
            <a:lvl1pPr algn="l">
              <a:defRPr sz="900">
                <a:solidFill>
                  <a:schemeClr val="tx1">
                    <a:tint val="75000"/>
                  </a:schemeClr>
                </a:solidFill>
              </a:defRPr>
            </a:lvl1pPr>
          </a:lstStyle>
          <a:p>
            <a:fld id="{1D8BD707-D9CF-40AE-B4C6-C98DA3205C09}" type="datetimeFigureOut">
              <a:rPr lang="en-US" smtClean="0"/>
              <a:pPr/>
              <a:t>12/20/2017</a:t>
            </a:fld>
            <a:endParaRPr lang="en-US"/>
          </a:p>
        </p:txBody>
      </p:sp>
      <p:sp>
        <p:nvSpPr>
          <p:cNvPr id="5" name="عنصر نائب للتذييل 4"/>
          <p:cNvSpPr>
            <a:spLocks noGrp="1"/>
          </p:cNvSpPr>
          <p:nvPr>
            <p:ph type="ftr" sz="quarter" idx="3"/>
          </p:nvPr>
        </p:nvSpPr>
        <p:spPr>
          <a:xfrm>
            <a:off x="3028950" y="6356351"/>
            <a:ext cx="3086100" cy="365125"/>
          </a:xfrm>
          <a:prstGeom prst="rect">
            <a:avLst/>
          </a:prstGeom>
        </p:spPr>
        <p:txBody>
          <a:bodyPr vert="horz" lIns="91440" tIns="45720" rIns="91440" bIns="45720" rtlCol="1" anchor="ctr"/>
          <a:lstStyle>
            <a:lvl1pPr algn="ctr">
              <a:defRPr sz="900">
                <a:solidFill>
                  <a:schemeClr val="tx1">
                    <a:tint val="75000"/>
                  </a:schemeClr>
                </a:solidFill>
              </a:defRPr>
            </a:lvl1pPr>
          </a:lstStyle>
          <a:p>
            <a:endParaRPr lang="en-US"/>
          </a:p>
        </p:txBody>
      </p:sp>
      <p:sp>
        <p:nvSpPr>
          <p:cNvPr id="6" name="عنصر نائب لرقم الشريحة 5"/>
          <p:cNvSpPr>
            <a:spLocks noGrp="1"/>
          </p:cNvSpPr>
          <p:nvPr>
            <p:ph type="sldNum" sz="quarter" idx="4"/>
          </p:nvPr>
        </p:nvSpPr>
        <p:spPr>
          <a:xfrm>
            <a:off x="628650" y="6356351"/>
            <a:ext cx="2057400" cy="365125"/>
          </a:xfrm>
          <a:prstGeom prst="rect">
            <a:avLst/>
          </a:prstGeom>
        </p:spPr>
        <p:txBody>
          <a:bodyPr vert="horz" lIns="91440" tIns="45720" rIns="91440" bIns="45720" rtlCol="1" anchor="ctr"/>
          <a:lstStyle>
            <a:lvl1pPr algn="r">
              <a:defRPr sz="9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3162222207"/>
      </p:ext>
    </p:extLst>
  </p:cSld>
  <p:clrMap bg1="lt1" tx1="dk1" bg2="lt2" tx2="dk2" accent1="accent1" accent2="accent2" accent3="accent3" accent4="accent4" accent5="accent5" accent6="accent6" hlink="hlink" folHlink="folHlink"/>
  <p:sldLayoutIdLst>
    <p:sldLayoutId id="2147483895" r:id="rId1"/>
    <p:sldLayoutId id="2147483896" r:id="rId2"/>
    <p:sldLayoutId id="2147483897" r:id="rId3"/>
    <p:sldLayoutId id="2147483898" r:id="rId4"/>
    <p:sldLayoutId id="2147483899" r:id="rId5"/>
    <p:sldLayoutId id="2147483900" r:id="rId6"/>
    <p:sldLayoutId id="2147483901" r:id="rId7"/>
    <p:sldLayoutId id="2147483902" r:id="rId8"/>
    <p:sldLayoutId id="2147483903" r:id="rId9"/>
    <p:sldLayoutId id="2147483904" r:id="rId10"/>
    <p:sldLayoutId id="2147483905" r:id="rId11"/>
  </p:sldLayoutIdLst>
  <p:txStyles>
    <p:titleStyle>
      <a:lvl1pPr algn="r" defTabSz="685800" rtl="1"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r" defTabSz="685800" rtl="1"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r" defTabSz="685800" rtl="1"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r" defTabSz="685800" rtl="1"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r" defTabSz="685800" rtl="1"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r" defTabSz="685800" rtl="1"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r" defTabSz="685800" rtl="1"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r" defTabSz="685800" rtl="1"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r" defTabSz="685800" rtl="1"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r" defTabSz="685800" rtl="1"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r" defTabSz="685800" rtl="1" eaLnBrk="1" latinLnBrk="0" hangingPunct="1">
        <a:defRPr sz="1350" kern="1200">
          <a:solidFill>
            <a:schemeClr val="tx1"/>
          </a:solidFill>
          <a:latin typeface="+mn-lt"/>
          <a:ea typeface="+mn-ea"/>
          <a:cs typeface="+mn-cs"/>
        </a:defRPr>
      </a:lvl1pPr>
      <a:lvl2pPr marL="342900" algn="r" defTabSz="685800" rtl="1" eaLnBrk="1" latinLnBrk="0" hangingPunct="1">
        <a:defRPr sz="1350" kern="1200">
          <a:solidFill>
            <a:schemeClr val="tx1"/>
          </a:solidFill>
          <a:latin typeface="+mn-lt"/>
          <a:ea typeface="+mn-ea"/>
          <a:cs typeface="+mn-cs"/>
        </a:defRPr>
      </a:lvl2pPr>
      <a:lvl3pPr marL="685800" algn="r" defTabSz="685800" rtl="1" eaLnBrk="1" latinLnBrk="0" hangingPunct="1">
        <a:defRPr sz="1350" kern="1200">
          <a:solidFill>
            <a:schemeClr val="tx1"/>
          </a:solidFill>
          <a:latin typeface="+mn-lt"/>
          <a:ea typeface="+mn-ea"/>
          <a:cs typeface="+mn-cs"/>
        </a:defRPr>
      </a:lvl3pPr>
      <a:lvl4pPr marL="1028700" algn="r" defTabSz="685800" rtl="1" eaLnBrk="1" latinLnBrk="0" hangingPunct="1">
        <a:defRPr sz="1350" kern="1200">
          <a:solidFill>
            <a:schemeClr val="tx1"/>
          </a:solidFill>
          <a:latin typeface="+mn-lt"/>
          <a:ea typeface="+mn-ea"/>
          <a:cs typeface="+mn-cs"/>
        </a:defRPr>
      </a:lvl4pPr>
      <a:lvl5pPr marL="1371600" algn="r" defTabSz="685800" rtl="1" eaLnBrk="1" latinLnBrk="0" hangingPunct="1">
        <a:defRPr sz="1350" kern="1200">
          <a:solidFill>
            <a:schemeClr val="tx1"/>
          </a:solidFill>
          <a:latin typeface="+mn-lt"/>
          <a:ea typeface="+mn-ea"/>
          <a:cs typeface="+mn-cs"/>
        </a:defRPr>
      </a:lvl5pPr>
      <a:lvl6pPr marL="1714500" algn="r" defTabSz="685800" rtl="1" eaLnBrk="1" latinLnBrk="0" hangingPunct="1">
        <a:defRPr sz="1350" kern="1200">
          <a:solidFill>
            <a:schemeClr val="tx1"/>
          </a:solidFill>
          <a:latin typeface="+mn-lt"/>
          <a:ea typeface="+mn-ea"/>
          <a:cs typeface="+mn-cs"/>
        </a:defRPr>
      </a:lvl6pPr>
      <a:lvl7pPr marL="2057400" algn="r" defTabSz="685800" rtl="1" eaLnBrk="1" latinLnBrk="0" hangingPunct="1">
        <a:defRPr sz="1350" kern="1200">
          <a:solidFill>
            <a:schemeClr val="tx1"/>
          </a:solidFill>
          <a:latin typeface="+mn-lt"/>
          <a:ea typeface="+mn-ea"/>
          <a:cs typeface="+mn-cs"/>
        </a:defRPr>
      </a:lvl7pPr>
      <a:lvl8pPr marL="2400300" algn="r" defTabSz="685800" rtl="1" eaLnBrk="1" latinLnBrk="0" hangingPunct="1">
        <a:defRPr sz="1350" kern="1200">
          <a:solidFill>
            <a:schemeClr val="tx1"/>
          </a:solidFill>
          <a:latin typeface="+mn-lt"/>
          <a:ea typeface="+mn-ea"/>
          <a:cs typeface="+mn-cs"/>
        </a:defRPr>
      </a:lvl8pPr>
      <a:lvl9pPr marL="2743200" algn="r" defTabSz="685800" rtl="1"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8" Type="http://schemas.openxmlformats.org/officeDocument/2006/relationships/hyperlink" Target="https://en.wikipedia.org/wiki/Electrical_engineering" TargetMode="External"/><Relationship Id="rId3" Type="http://schemas.openxmlformats.org/officeDocument/2006/relationships/hyperlink" Target="https://en.wikipedia.org/wiki/Technology" TargetMode="External"/><Relationship Id="rId7" Type="http://schemas.openxmlformats.org/officeDocument/2006/relationships/hyperlink" Target="https://en.wikipedia.org/wiki/Mechanical_engineering" TargetMode="External"/><Relationship Id="rId2" Type="http://schemas.openxmlformats.org/officeDocument/2006/relationships/hyperlink" Target="https://en.wikipedia.org/wiki/Engineering" TargetMode="External"/><Relationship Id="rId1" Type="http://schemas.openxmlformats.org/officeDocument/2006/relationships/slideLayout" Target="../slideLayouts/slideLayout2.xml"/><Relationship Id="rId6" Type="http://schemas.openxmlformats.org/officeDocument/2006/relationships/hyperlink" Target="https://en.wikipedia.org/wiki/Structural_engineering" TargetMode="External"/><Relationship Id="rId5" Type="http://schemas.openxmlformats.org/officeDocument/2006/relationships/hyperlink" Target="https://en.wikipedia.org/wiki/Construction" TargetMode="External"/><Relationship Id="rId10" Type="http://schemas.openxmlformats.org/officeDocument/2006/relationships/hyperlink" Target="https://en.wikipedia.org/wiki/United_States" TargetMode="External"/><Relationship Id="rId4" Type="http://schemas.openxmlformats.org/officeDocument/2006/relationships/hyperlink" Target="https://en.wikipedia.org/wiki/Building_design" TargetMode="External"/><Relationship Id="rId9" Type="http://schemas.openxmlformats.org/officeDocument/2006/relationships/hyperlink" Target="https://en.wikipedia.org/wiki/Professional_engineer"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en.wikipedia.org/wiki/Architect#Architects_in_practice" TargetMode="External"/><Relationship Id="rId2" Type="http://schemas.openxmlformats.org/officeDocument/2006/relationships/hyperlink" Target="https://en.wikipedia.org/wiki/Profession"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en.wikipedia.org/wiki/Arabic_language" TargetMode="External"/><Relationship Id="rId2" Type="http://schemas.openxmlformats.org/officeDocument/2006/relationships/hyperlink" Target="https://en.wikipedia.org/wiki/Korean_language" TargetMode="External"/><Relationship Id="rId1" Type="http://schemas.openxmlformats.org/officeDocument/2006/relationships/slideLayout" Target="../slideLayouts/slideLayout2.xml"/><Relationship Id="rId4" Type="http://schemas.openxmlformats.org/officeDocument/2006/relationships/hyperlink" Target="https://en.wikipedia.org/wiki/Architecture" TargetMode="Externa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8" Type="http://schemas.openxmlformats.org/officeDocument/2006/relationships/hyperlink" Target="http://ar.wikipedia.org/wiki/%D8%A7%D9%84%D8%A5%D9%86%D8%B3%D8%A7%D9%86" TargetMode="External"/><Relationship Id="rId3" Type="http://schemas.openxmlformats.org/officeDocument/2006/relationships/hyperlink" Target="http://ar.wikipedia.org/wiki/%D8%B9%D9%84%D9%85" TargetMode="External"/><Relationship Id="rId7" Type="http://schemas.openxmlformats.org/officeDocument/2006/relationships/hyperlink" Target="http://ar.wikipedia.org/wiki/%D9%85%D8%A8%D8%A7%D9%86%D9%8A" TargetMode="External"/><Relationship Id="rId2" Type="http://schemas.openxmlformats.org/officeDocument/2006/relationships/hyperlink" Target="http://ar.wikipedia.org/wiki/%D9%81%D9%86" TargetMode="External"/><Relationship Id="rId1" Type="http://schemas.openxmlformats.org/officeDocument/2006/relationships/slideLayout" Target="../slideLayouts/slideLayout2.xml"/><Relationship Id="rId6" Type="http://schemas.openxmlformats.org/officeDocument/2006/relationships/hyperlink" Target="http://ar.wikipedia.org/wiki/%D8%AA%D8%B4%D9%8A%D9%8A%D8%AF" TargetMode="External"/><Relationship Id="rId5" Type="http://schemas.openxmlformats.org/officeDocument/2006/relationships/hyperlink" Target="http://ar.wikipedia.org/wiki/%D8%AA%D8%AE%D8%B7%D9%8A%D8%B7" TargetMode="External"/><Relationship Id="rId4" Type="http://schemas.openxmlformats.org/officeDocument/2006/relationships/hyperlink" Target="http://ar.wikipedia.org/wiki/%D8%AA%D8%B5%D9%85%D9%8A%D9%85" TargetMode="External"/><Relationship Id="rId9" Type="http://schemas.openxmlformats.org/officeDocument/2006/relationships/hyperlink" Target="http://ar.wikipedia.org/wiki/%D8%AA%D8%B4%D9%8A%D9%8A%D8%AF%D9%8A%D8%A9"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300787"/>
            <a:ext cx="7924800" cy="2204414"/>
          </a:xfrm>
        </p:spPr>
        <p:txBody>
          <a:bodyPr>
            <a:normAutofit/>
          </a:bodyPr>
          <a:lstStyle/>
          <a:p>
            <a:r>
              <a:rPr lang="en-US" sz="4400" b="1" dirty="0" smtClean="0">
                <a:solidFill>
                  <a:srgbClr val="FF0000"/>
                </a:solidFill>
                <a:effectLst>
                  <a:outerShdw blurRad="38100" dist="38100" dir="2700000" algn="tl">
                    <a:srgbClr val="000000">
                      <a:alpha val="43137"/>
                    </a:srgbClr>
                  </a:outerShdw>
                </a:effectLst>
                <a:latin typeface="Arial Narrow" panose="020B0606020202030204" pitchFamily="34" charset="0"/>
              </a:rPr>
              <a:t>The Architecture; Art, Engineering or what?</a:t>
            </a:r>
            <a:endParaRPr lang="ar-BH" sz="4400" b="1" dirty="0">
              <a:solidFill>
                <a:srgbClr val="FF0000"/>
              </a:solidFill>
              <a:effectLst>
                <a:outerShdw blurRad="38100" dist="38100" dir="2700000" algn="tl">
                  <a:srgbClr val="000000">
                    <a:alpha val="43137"/>
                  </a:srgbClr>
                </a:outerShdw>
              </a:effectLst>
              <a:latin typeface="Arial Narrow" panose="020B0606020202030204" pitchFamily="34" charset="0"/>
            </a:endParaRPr>
          </a:p>
        </p:txBody>
      </p:sp>
      <p:sp>
        <p:nvSpPr>
          <p:cNvPr id="3" name="Subtitle 2"/>
          <p:cNvSpPr>
            <a:spLocks noGrp="1"/>
          </p:cNvSpPr>
          <p:nvPr>
            <p:ph type="subTitle" idx="1"/>
          </p:nvPr>
        </p:nvSpPr>
        <p:spPr/>
        <p:txBody>
          <a:bodyPr>
            <a:normAutofit/>
          </a:bodyPr>
          <a:lstStyle/>
          <a:p>
            <a:r>
              <a:rPr lang="en-US" b="1" dirty="0" smtClean="0">
                <a:solidFill>
                  <a:srgbClr val="7030A0"/>
                </a:solidFill>
                <a:effectLst>
                  <a:outerShdw blurRad="38100" dist="38100" dir="2700000" algn="tl">
                    <a:srgbClr val="000000">
                      <a:alpha val="43137"/>
                    </a:srgbClr>
                  </a:outerShdw>
                </a:effectLst>
                <a:latin typeface="Arial Narrow" panose="020B0606020202030204" pitchFamily="34" charset="0"/>
              </a:rPr>
              <a:t>Assistant </a:t>
            </a:r>
            <a:r>
              <a:rPr lang="en-US" b="1" dirty="0" smtClean="0">
                <a:solidFill>
                  <a:srgbClr val="7030A0"/>
                </a:solidFill>
                <a:effectLst>
                  <a:outerShdw blurRad="38100" dist="38100" dir="2700000" algn="tl">
                    <a:srgbClr val="000000">
                      <a:alpha val="43137"/>
                    </a:srgbClr>
                  </a:outerShdw>
                </a:effectLst>
                <a:latin typeface="Arial Narrow" panose="020B0606020202030204" pitchFamily="34" charset="0"/>
              </a:rPr>
              <a:t>Prof. Dr. Saad Fawzi</a:t>
            </a:r>
          </a:p>
          <a:p>
            <a:r>
              <a:rPr lang="en-US" b="1" dirty="0" smtClean="0">
                <a:solidFill>
                  <a:srgbClr val="7030A0"/>
                </a:solidFill>
                <a:effectLst>
                  <a:outerShdw blurRad="38100" dist="38100" dir="2700000" algn="tl">
                    <a:srgbClr val="000000">
                      <a:alpha val="43137"/>
                    </a:srgbClr>
                  </a:outerShdw>
                </a:effectLst>
                <a:latin typeface="Arial Narrow" panose="020B0606020202030204" pitchFamily="34" charset="0"/>
              </a:rPr>
              <a:t>Lecturer Dr. Ali </a:t>
            </a:r>
            <a:r>
              <a:rPr lang="en-US" b="1" dirty="0" err="1" smtClean="0">
                <a:solidFill>
                  <a:srgbClr val="7030A0"/>
                </a:solidFill>
                <a:effectLst>
                  <a:outerShdw blurRad="38100" dist="38100" dir="2700000" algn="tl">
                    <a:srgbClr val="000000">
                      <a:alpha val="43137"/>
                    </a:srgbClr>
                  </a:outerShdw>
                </a:effectLst>
                <a:latin typeface="Arial Narrow" panose="020B0606020202030204" pitchFamily="34" charset="0"/>
              </a:rPr>
              <a:t>Awda</a:t>
            </a:r>
            <a:endParaRPr lang="en-US" b="1" dirty="0" smtClean="0">
              <a:solidFill>
                <a:srgbClr val="7030A0"/>
              </a:solidFill>
              <a:effectLst>
                <a:outerShdw blurRad="38100" dist="38100" dir="2700000" algn="tl">
                  <a:srgbClr val="000000">
                    <a:alpha val="43137"/>
                  </a:srgbClr>
                </a:outerShdw>
              </a:effectLst>
              <a:latin typeface="Arial Narrow" panose="020B0606020202030204" pitchFamily="34" charset="0"/>
            </a:endParaRPr>
          </a:p>
          <a:p>
            <a:r>
              <a:rPr lang="en-US" b="1" dirty="0" smtClean="0">
                <a:solidFill>
                  <a:srgbClr val="7030A0"/>
                </a:solidFill>
                <a:effectLst>
                  <a:outerShdw blurRad="38100" dist="38100" dir="2700000" algn="tl">
                    <a:srgbClr val="000000">
                      <a:alpha val="43137"/>
                    </a:srgbClr>
                  </a:outerShdw>
                </a:effectLst>
                <a:latin typeface="Arial Narrow" panose="020B0606020202030204" pitchFamily="34" charset="0"/>
              </a:rPr>
              <a:t>Asst. Lecturer Mr. Nabil M. S. </a:t>
            </a:r>
            <a:r>
              <a:rPr lang="en-US" b="1" dirty="0" err="1" smtClean="0">
                <a:solidFill>
                  <a:srgbClr val="7030A0"/>
                </a:solidFill>
                <a:effectLst>
                  <a:outerShdw blurRad="38100" dist="38100" dir="2700000" algn="tl">
                    <a:srgbClr val="000000">
                      <a:alpha val="43137"/>
                    </a:srgbClr>
                  </a:outerShdw>
                </a:effectLst>
                <a:latin typeface="Arial Narrow" panose="020B0606020202030204" pitchFamily="34" charset="0"/>
              </a:rPr>
              <a:t>AL-Ansary</a:t>
            </a:r>
            <a:endParaRPr lang="ar-BH" b="1" dirty="0">
              <a:solidFill>
                <a:srgbClr val="7030A0"/>
              </a:solidFill>
              <a:effectLst>
                <a:outerShdw blurRad="38100" dist="38100" dir="2700000" algn="tl">
                  <a:srgbClr val="000000">
                    <a:alpha val="43137"/>
                  </a:srgbClr>
                </a:outerShdw>
              </a:effectLst>
              <a:latin typeface="Arial Narrow" panose="020B0606020202030204" pitchFamily="34" charset="0"/>
            </a:endParaRPr>
          </a:p>
        </p:txBody>
      </p:sp>
    </p:spTree>
    <p:extLst>
      <p:ext uri="{BB962C8B-B14F-4D97-AF65-F5344CB8AC3E}">
        <p14:creationId xmlns:p14="http://schemas.microsoft.com/office/powerpoint/2010/main" val="417239591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noGrp="1"/>
          </p:cNvSpPr>
          <p:nvPr>
            <p:ph type="title"/>
          </p:nvPr>
        </p:nvSpPr>
        <p:spPr>
          <a:xfrm>
            <a:off x="3666052" y="1131094"/>
            <a:ext cx="1811897" cy="392638"/>
          </a:xfrm>
          <a:prstGeom prst="rect">
            <a:avLst/>
          </a:prstGeom>
          <a:solidFill>
            <a:srgbClr val="C00000"/>
          </a:solidFill>
        </p:spPr>
        <p:txBody>
          <a:bodyPr vert="horz" lIns="68580" tIns="34290" rIns="68580" bIns="34290" rtlCol="0" anchor="ctr">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rtl="1"/>
            <a:r>
              <a:rPr lang="ar-IQ" sz="2700" dirty="0">
                <a:solidFill>
                  <a:schemeClr val="bg1"/>
                </a:solidFill>
                <a:latin typeface="Hacen Promoter Lt" panose="02000000000000000000" pitchFamily="2" charset="-78"/>
                <a:cs typeface="Hacen Promoter Lt" panose="02000000000000000000" pitchFamily="2" charset="-78"/>
              </a:rPr>
              <a:t>العمارة والنحت</a:t>
            </a:r>
            <a:endParaRPr lang="en-US" sz="2700" dirty="0">
              <a:solidFill>
                <a:schemeClr val="bg1"/>
              </a:solidFill>
              <a:latin typeface="Hacen Promoter Lt" panose="02000000000000000000" pitchFamily="2" charset="-78"/>
              <a:cs typeface="Hacen Promoter Lt" panose="02000000000000000000" pitchFamily="2" charset="-78"/>
            </a:endParaRPr>
          </a:p>
        </p:txBody>
      </p:sp>
      <p:pic>
        <p:nvPicPr>
          <p:cNvPr id="9" name="image187.jpg" descr="http://kaheel7.com/userimages/858585836333.jpg"/>
          <p:cNvPicPr/>
          <p:nvPr/>
        </p:nvPicPr>
        <p:blipFill>
          <a:blip r:embed="rId2"/>
          <a:srcRect/>
          <a:stretch>
            <a:fillRect/>
          </a:stretch>
        </p:blipFill>
        <p:spPr>
          <a:xfrm>
            <a:off x="2405628" y="2717080"/>
            <a:ext cx="3448942" cy="2235650"/>
          </a:xfrm>
          <a:prstGeom prst="rect">
            <a:avLst/>
          </a:prstGeom>
          <a:ln/>
        </p:spPr>
      </p:pic>
      <p:pic>
        <p:nvPicPr>
          <p:cNvPr id="10" name="image69.jpg" descr="http://www.sikyon.com/Athens/Monuments/caryatis1.jpg"/>
          <p:cNvPicPr/>
          <p:nvPr/>
        </p:nvPicPr>
        <p:blipFill>
          <a:blip r:embed="rId3"/>
          <a:srcRect/>
          <a:stretch>
            <a:fillRect/>
          </a:stretch>
        </p:blipFill>
        <p:spPr>
          <a:xfrm>
            <a:off x="5699080" y="2717081"/>
            <a:ext cx="3444920" cy="2235651"/>
          </a:xfrm>
          <a:prstGeom prst="rect">
            <a:avLst/>
          </a:prstGeom>
          <a:ln/>
        </p:spPr>
      </p:pic>
      <p:pic>
        <p:nvPicPr>
          <p:cNvPr id="6" name="image184.jpg" descr="http://kaheel7.com/userimages/878454899.jpg"/>
          <p:cNvPicPr/>
          <p:nvPr/>
        </p:nvPicPr>
        <p:blipFill>
          <a:blip r:embed="rId4"/>
          <a:srcRect/>
          <a:stretch>
            <a:fillRect/>
          </a:stretch>
        </p:blipFill>
        <p:spPr>
          <a:xfrm>
            <a:off x="1" y="2717082"/>
            <a:ext cx="2675586" cy="2235650"/>
          </a:xfrm>
          <a:prstGeom prst="rect">
            <a:avLst/>
          </a:prstGeom>
          <a:ln/>
        </p:spPr>
      </p:pic>
    </p:spTree>
    <p:extLst>
      <p:ext uri="{BB962C8B-B14F-4D97-AF65-F5344CB8AC3E}">
        <p14:creationId xmlns:p14="http://schemas.microsoft.com/office/powerpoint/2010/main" val="358917847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019736"/>
            <a:ext cx="7886700" cy="994172"/>
          </a:xfrm>
        </p:spPr>
        <p:txBody>
          <a:bodyPr>
            <a:normAutofit/>
          </a:bodyPr>
          <a:lstStyle/>
          <a:p>
            <a:pPr algn="l"/>
            <a:r>
              <a:rPr lang="en-US" dirty="0" smtClean="0">
                <a:solidFill>
                  <a:schemeClr val="tx1">
                    <a:lumMod val="85000"/>
                    <a:lumOff val="15000"/>
                  </a:schemeClr>
                </a:solidFill>
              </a:rPr>
              <a:t>I </a:t>
            </a:r>
            <a:r>
              <a:rPr lang="en-US" dirty="0">
                <a:solidFill>
                  <a:schemeClr val="tx1">
                    <a:lumMod val="85000"/>
                    <a:lumOff val="15000"/>
                  </a:schemeClr>
                </a:solidFill>
              </a:rPr>
              <a:t>call architecture frozen </a:t>
            </a:r>
            <a:r>
              <a:rPr lang="en-US" dirty="0" smtClean="0">
                <a:solidFill>
                  <a:schemeClr val="tx1">
                    <a:lumMod val="85000"/>
                    <a:lumOff val="15000"/>
                  </a:schemeClr>
                </a:solidFill>
              </a:rPr>
              <a:t>music</a:t>
            </a:r>
            <a:r>
              <a:rPr lang="en-US" dirty="0">
                <a:solidFill>
                  <a:schemeClr val="tx1">
                    <a:lumMod val="85000"/>
                    <a:lumOff val="15000"/>
                  </a:schemeClr>
                </a:solidFill>
              </a:rPr>
              <a:t>.</a:t>
            </a:r>
            <a:r>
              <a:rPr lang="en-US" dirty="0" smtClean="0">
                <a:solidFill>
                  <a:schemeClr val="tx1">
                    <a:lumMod val="85000"/>
                    <a:lumOff val="15000"/>
                  </a:schemeClr>
                </a:solidFill>
              </a:rPr>
              <a:t/>
            </a:r>
            <a:br>
              <a:rPr lang="en-US" dirty="0" smtClean="0">
                <a:solidFill>
                  <a:schemeClr val="tx1">
                    <a:lumMod val="85000"/>
                    <a:lumOff val="15000"/>
                  </a:schemeClr>
                </a:solidFill>
              </a:rPr>
            </a:br>
            <a:r>
              <a:rPr lang="en-US" sz="1500" b="1" dirty="0">
                <a:solidFill>
                  <a:schemeClr val="tx1">
                    <a:lumMod val="85000"/>
                    <a:lumOff val="15000"/>
                  </a:schemeClr>
                </a:solidFill>
              </a:rPr>
              <a:t>Johann Wolfgang von Goethe</a:t>
            </a:r>
            <a:r>
              <a:rPr lang="en-US" sz="1500" dirty="0">
                <a:solidFill>
                  <a:schemeClr val="tx1">
                    <a:lumMod val="85000"/>
                    <a:lumOff val="15000"/>
                  </a:schemeClr>
                </a:solidFill>
              </a:rPr>
              <a:t/>
            </a:r>
            <a:br>
              <a:rPr lang="en-US" sz="1500" dirty="0">
                <a:solidFill>
                  <a:schemeClr val="tx1">
                    <a:lumMod val="85000"/>
                    <a:lumOff val="15000"/>
                  </a:schemeClr>
                </a:solidFill>
              </a:rPr>
            </a:br>
            <a:endParaRPr lang="en-US" sz="1500" dirty="0">
              <a:solidFill>
                <a:schemeClr val="tx1">
                  <a:lumMod val="85000"/>
                  <a:lumOff val="15000"/>
                </a:schemeClr>
              </a:solidFill>
            </a:endParaRPr>
          </a:p>
        </p:txBody>
      </p:sp>
      <p:sp>
        <p:nvSpPr>
          <p:cNvPr id="4" name="Title 1"/>
          <p:cNvSpPr txBox="1">
            <a:spLocks/>
          </p:cNvSpPr>
          <p:nvPr/>
        </p:nvSpPr>
        <p:spPr>
          <a:xfrm>
            <a:off x="3226159" y="1131094"/>
            <a:ext cx="2251790" cy="489230"/>
          </a:xfrm>
          <a:prstGeom prst="rect">
            <a:avLst/>
          </a:prstGeom>
          <a:solidFill>
            <a:srgbClr val="C00000"/>
          </a:solidFill>
        </p:spPr>
        <p:txBody>
          <a:bodyPr vert="horz" lIns="68580" tIns="34290" rIns="68580" bIns="3429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rtl="1"/>
            <a:r>
              <a:rPr lang="ar-IQ" sz="2700" dirty="0">
                <a:solidFill>
                  <a:schemeClr val="bg1"/>
                </a:solidFill>
                <a:latin typeface="Hacen Promoter Lt" panose="02000000000000000000" pitchFamily="2" charset="-78"/>
                <a:cs typeface="Hacen Promoter Lt" panose="02000000000000000000" pitchFamily="2" charset="-78"/>
              </a:rPr>
              <a:t>العمارة والموسيقى</a:t>
            </a:r>
            <a:endParaRPr lang="en-US" sz="2700" dirty="0">
              <a:solidFill>
                <a:schemeClr val="bg1"/>
              </a:solidFill>
              <a:latin typeface="Hacen Promoter Lt" panose="02000000000000000000" pitchFamily="2" charset="-78"/>
              <a:cs typeface="Hacen Promoter Lt" panose="02000000000000000000" pitchFamily="2" charset="-78"/>
            </a:endParaRPr>
          </a:p>
        </p:txBody>
      </p:sp>
      <p:sp>
        <p:nvSpPr>
          <p:cNvPr id="6" name="Rectangle 5"/>
          <p:cNvSpPr/>
          <p:nvPr/>
        </p:nvSpPr>
        <p:spPr>
          <a:xfrm>
            <a:off x="628650" y="3170946"/>
            <a:ext cx="7886700" cy="369332"/>
          </a:xfrm>
          <a:prstGeom prst="rect">
            <a:avLst/>
          </a:prstGeom>
        </p:spPr>
        <p:txBody>
          <a:bodyPr wrap="square">
            <a:spAutoFit/>
          </a:bodyPr>
          <a:lstStyle/>
          <a:p>
            <a:pPr marL="257175" indent="-257175" algn="just">
              <a:buFont typeface="Arial" panose="020B0604020202020204" pitchFamily="34" charset="0"/>
              <a:buChar char="•"/>
            </a:pPr>
            <a:r>
              <a:rPr lang="en-US" b="1" dirty="0">
                <a:latin typeface="+mj-lt"/>
              </a:rPr>
              <a:t>Rhythm</a:t>
            </a:r>
            <a:r>
              <a:rPr lang="en-US" dirty="0">
                <a:latin typeface="+mj-lt"/>
              </a:rPr>
              <a:t>: a strong, regular repeated pattern of movement or sound.</a:t>
            </a:r>
          </a:p>
        </p:txBody>
      </p:sp>
      <p:sp>
        <p:nvSpPr>
          <p:cNvPr id="7" name="Rectangle 6"/>
          <p:cNvSpPr/>
          <p:nvPr/>
        </p:nvSpPr>
        <p:spPr>
          <a:xfrm>
            <a:off x="628650" y="3517195"/>
            <a:ext cx="7886700" cy="369332"/>
          </a:xfrm>
          <a:prstGeom prst="rect">
            <a:avLst/>
          </a:prstGeom>
        </p:spPr>
        <p:txBody>
          <a:bodyPr wrap="square">
            <a:spAutoFit/>
          </a:bodyPr>
          <a:lstStyle/>
          <a:p>
            <a:pPr marL="257175" indent="-257175">
              <a:buFont typeface="Arial" panose="020B0604020202020204" pitchFamily="34" charset="0"/>
              <a:buChar char="•"/>
            </a:pPr>
            <a:r>
              <a:rPr lang="en-US" b="1" dirty="0">
                <a:latin typeface="+mj-lt"/>
              </a:rPr>
              <a:t>Harmony:</a:t>
            </a:r>
            <a:r>
              <a:rPr lang="en-US" dirty="0">
                <a:latin typeface="+mj-lt"/>
              </a:rPr>
              <a:t> is balance of sound or composition and balance of parts together.</a:t>
            </a:r>
          </a:p>
        </p:txBody>
      </p:sp>
      <p:sp>
        <p:nvSpPr>
          <p:cNvPr id="8" name="Rectangle 7"/>
          <p:cNvSpPr/>
          <p:nvPr/>
        </p:nvSpPr>
        <p:spPr>
          <a:xfrm>
            <a:off x="628650" y="3863444"/>
            <a:ext cx="7886700" cy="646331"/>
          </a:xfrm>
          <a:prstGeom prst="rect">
            <a:avLst/>
          </a:prstGeom>
        </p:spPr>
        <p:txBody>
          <a:bodyPr wrap="square">
            <a:spAutoFit/>
          </a:bodyPr>
          <a:lstStyle/>
          <a:p>
            <a:pPr marL="257175" indent="-257175">
              <a:buFont typeface="Arial" panose="020B0604020202020204" pitchFamily="34" charset="0"/>
              <a:buChar char="•"/>
            </a:pPr>
            <a:r>
              <a:rPr lang="en-US" b="1" dirty="0">
                <a:latin typeface="+mj-lt"/>
              </a:rPr>
              <a:t>Proportion:</a:t>
            </a:r>
            <a:r>
              <a:rPr lang="en-US" dirty="0">
                <a:latin typeface="+mj-lt"/>
              </a:rPr>
              <a:t> is relationship between parts; in music it is distance between notes or intervals.</a:t>
            </a:r>
          </a:p>
        </p:txBody>
      </p:sp>
      <p:sp>
        <p:nvSpPr>
          <p:cNvPr id="9" name="Rectangle 8"/>
          <p:cNvSpPr/>
          <p:nvPr/>
        </p:nvSpPr>
        <p:spPr>
          <a:xfrm>
            <a:off x="628650" y="4472531"/>
            <a:ext cx="7886700" cy="369332"/>
          </a:xfrm>
          <a:prstGeom prst="rect">
            <a:avLst/>
          </a:prstGeom>
        </p:spPr>
        <p:txBody>
          <a:bodyPr wrap="square">
            <a:spAutoFit/>
          </a:bodyPr>
          <a:lstStyle/>
          <a:p>
            <a:pPr marL="257175" indent="-257175">
              <a:buFont typeface="Arial" panose="020B0604020202020204" pitchFamily="34" charset="0"/>
              <a:buChar char="•"/>
            </a:pPr>
            <a:r>
              <a:rPr lang="en-US" b="1" dirty="0">
                <a:latin typeface="+mj-lt"/>
              </a:rPr>
              <a:t>Dynamics:</a:t>
            </a:r>
            <a:r>
              <a:rPr lang="en-US" dirty="0">
                <a:latin typeface="+mj-lt"/>
              </a:rPr>
              <a:t> is the quality of action in music or in a building’s facade or mass.</a:t>
            </a:r>
          </a:p>
        </p:txBody>
      </p:sp>
    </p:spTree>
    <p:extLst>
      <p:ext uri="{BB962C8B-B14F-4D97-AF65-F5344CB8AC3E}">
        <p14:creationId xmlns:p14="http://schemas.microsoft.com/office/powerpoint/2010/main" val="415349922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a:stretch/>
        </p:blipFill>
        <p:spPr>
          <a:xfrm>
            <a:off x="2437932" y="2248262"/>
            <a:ext cx="4268135" cy="3506063"/>
          </a:xfrm>
          <a:prstGeom prst="rect">
            <a:avLst/>
          </a:prstGeom>
        </p:spPr>
      </p:pic>
    </p:spTree>
    <p:extLst>
      <p:ext uri="{BB962C8B-B14F-4D97-AF65-F5344CB8AC3E}">
        <p14:creationId xmlns:p14="http://schemas.microsoft.com/office/powerpoint/2010/main" val="306930521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082798"/>
            <a:ext cx="7296150" cy="994172"/>
          </a:xfrm>
        </p:spPr>
        <p:txBody>
          <a:bodyPr>
            <a:noAutofit/>
          </a:bodyPr>
          <a:lstStyle/>
          <a:p>
            <a:pPr algn="l" rtl="0"/>
            <a:r>
              <a:rPr lang="en-US" sz="2400" dirty="0"/>
              <a:t>Examples of Such Concepts:</a:t>
            </a:r>
            <a:br>
              <a:rPr lang="en-US" sz="2400" dirty="0"/>
            </a:br>
            <a:r>
              <a:rPr lang="en-US" sz="1500" dirty="0"/>
              <a:t>Architect: Daniel Libeskind </a:t>
            </a:r>
            <a:br>
              <a:rPr lang="en-US" sz="1500" dirty="0"/>
            </a:br>
            <a:r>
              <a:rPr lang="en-US" sz="1500" dirty="0"/>
              <a:t>Extension of the Berlin museum with the department Jewish ,Berlin, Germany.(1989-2002)</a:t>
            </a:r>
          </a:p>
        </p:txBody>
      </p:sp>
      <p:pic>
        <p:nvPicPr>
          <p:cNvPr id="5" name="Picture 4"/>
          <p:cNvPicPr>
            <a:picLocks noChangeAspect="1"/>
          </p:cNvPicPr>
          <p:nvPr/>
        </p:nvPicPr>
        <p:blipFill>
          <a:blip r:embed="rId2"/>
          <a:stretch>
            <a:fillRect/>
          </a:stretch>
        </p:blipFill>
        <p:spPr>
          <a:xfrm>
            <a:off x="874281" y="2076970"/>
            <a:ext cx="1409453" cy="3681688"/>
          </a:xfrm>
          <a:prstGeom prst="rect">
            <a:avLst/>
          </a:prstGeom>
        </p:spPr>
      </p:pic>
      <p:pic>
        <p:nvPicPr>
          <p:cNvPr id="6" name="Picture 5"/>
          <p:cNvPicPr>
            <a:picLocks noChangeAspect="1"/>
          </p:cNvPicPr>
          <p:nvPr/>
        </p:nvPicPr>
        <p:blipFill>
          <a:blip r:embed="rId3"/>
          <a:stretch>
            <a:fillRect/>
          </a:stretch>
        </p:blipFill>
        <p:spPr>
          <a:xfrm>
            <a:off x="2529365" y="2076970"/>
            <a:ext cx="1894619" cy="3681689"/>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15246" y="2076970"/>
            <a:ext cx="3009554" cy="3681688"/>
          </a:xfrm>
          <a:prstGeom prst="rect">
            <a:avLst/>
          </a:prstGeom>
        </p:spPr>
      </p:pic>
    </p:spTree>
    <p:extLst>
      <p:ext uri="{BB962C8B-B14F-4D97-AF65-F5344CB8AC3E}">
        <p14:creationId xmlns:p14="http://schemas.microsoft.com/office/powerpoint/2010/main" val="144846605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457200" y="1676400"/>
            <a:ext cx="8001000" cy="1470025"/>
          </a:xfrm>
        </p:spPr>
        <p:txBody>
          <a:bodyPr>
            <a:noAutofit/>
          </a:bodyPr>
          <a:lstStyle/>
          <a:p>
            <a:r>
              <a:rPr lang="en-US" sz="4400" dirty="0" smtClean="0"/>
              <a:t/>
            </a:r>
            <a:br>
              <a:rPr lang="en-US" sz="4400" dirty="0" smtClean="0"/>
            </a:br>
            <a:r>
              <a:rPr lang="ar-SA" sz="4400" dirty="0" smtClean="0">
                <a:effectLst>
                  <a:outerShdw blurRad="38100" dist="38100" dir="2700000" algn="tl">
                    <a:srgbClr val="000000">
                      <a:alpha val="43137"/>
                    </a:srgbClr>
                  </a:outerShdw>
                </a:effectLst>
              </a:rPr>
              <a:t>العمارة كــ هندسة</a:t>
            </a:r>
            <a:r>
              <a:rPr lang="en-US" sz="4400" dirty="0"/>
              <a:t/>
            </a:r>
            <a:br>
              <a:rPr lang="en-US" sz="4400" dirty="0"/>
            </a:br>
            <a:r>
              <a:rPr lang="en-US" sz="4400" dirty="0" smtClean="0"/>
              <a:t>Architecture As Engineering</a:t>
            </a:r>
            <a:endParaRPr lang="en-US" sz="4400" dirty="0"/>
          </a:p>
        </p:txBody>
      </p:sp>
      <p:sp>
        <p:nvSpPr>
          <p:cNvPr id="3" name="عنوان فرعي 2"/>
          <p:cNvSpPr>
            <a:spLocks noGrp="1"/>
          </p:cNvSpPr>
          <p:nvPr>
            <p:ph type="subTitle" idx="1"/>
          </p:nvPr>
        </p:nvSpPr>
        <p:spPr>
          <a:xfrm>
            <a:off x="1313259" y="3200400"/>
            <a:ext cx="6517482" cy="2819399"/>
          </a:xfrm>
        </p:spPr>
        <p:txBody>
          <a:bodyPr>
            <a:noAutofit/>
          </a:bodyPr>
          <a:lstStyle/>
          <a:p>
            <a:r>
              <a:rPr lang="en-US" sz="2800" b="1" dirty="0">
                <a:solidFill>
                  <a:schemeClr val="tx1"/>
                </a:solidFill>
                <a:effectLst>
                  <a:outerShdw blurRad="38100" dist="38100" dir="2700000" algn="tl">
                    <a:srgbClr val="000000">
                      <a:alpha val="43137"/>
                    </a:srgbClr>
                  </a:outerShdw>
                </a:effectLst>
              </a:rPr>
              <a:t>Architectural </a:t>
            </a:r>
            <a:r>
              <a:rPr lang="en-US" sz="2800" b="1" dirty="0" smtClean="0">
                <a:solidFill>
                  <a:schemeClr val="tx1"/>
                </a:solidFill>
                <a:effectLst>
                  <a:outerShdw blurRad="38100" dist="38100" dir="2700000" algn="tl">
                    <a:srgbClr val="000000">
                      <a:alpha val="43137"/>
                    </a:srgbClr>
                  </a:outerShdw>
                </a:effectLst>
              </a:rPr>
              <a:t>engineering</a:t>
            </a:r>
            <a:endParaRPr lang="en-US" sz="2800" b="1" dirty="0" smtClean="0">
              <a:solidFill>
                <a:schemeClr val="tx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82501556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gradFill flip="none" rotWithShape="1">
            <a:gsLst>
              <a:gs pos="0">
                <a:schemeClr val="accent5">
                  <a:lumMod val="67000"/>
                </a:schemeClr>
              </a:gs>
              <a:gs pos="48000">
                <a:schemeClr val="accent5">
                  <a:lumMod val="97000"/>
                  <a:lumOff val="3000"/>
                </a:schemeClr>
              </a:gs>
              <a:gs pos="100000">
                <a:schemeClr val="accent5">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a:lstStyle/>
          <a:p>
            <a:pPr algn="ctr" rtl="0"/>
            <a:r>
              <a:rPr lang="en-US" b="1" dirty="0">
                <a:effectLst>
                  <a:outerShdw blurRad="38100" dist="38100" dir="2700000" algn="tl">
                    <a:srgbClr val="000000">
                      <a:alpha val="43137"/>
                    </a:srgbClr>
                  </a:outerShdw>
                </a:effectLst>
              </a:rPr>
              <a:t>Architectural engineering</a:t>
            </a:r>
            <a:endParaRPr lang="en-US" dirty="0">
              <a:effectLst>
                <a:outerShdw blurRad="38100" dist="38100" dir="2700000" algn="tl">
                  <a:srgbClr val="000000">
                    <a:alpha val="43137"/>
                  </a:srgbClr>
                </a:outerShdw>
              </a:effectLst>
            </a:endParaRPr>
          </a:p>
        </p:txBody>
      </p:sp>
      <p:sp>
        <p:nvSpPr>
          <p:cNvPr id="3" name="عنصر نائب للمحتوى 2"/>
          <p:cNvSpPr>
            <a:spLocks noGrp="1"/>
          </p:cNvSpPr>
          <p:nvPr>
            <p:ph idx="1"/>
          </p:nvPr>
        </p:nvSpPr>
        <p:spPr>
          <a:xfrm>
            <a:off x="685330" y="2443293"/>
            <a:ext cx="7772870" cy="3424107"/>
          </a:xfrm>
        </p:spPr>
        <p:txBody>
          <a:bodyPr>
            <a:normAutofit/>
          </a:bodyPr>
          <a:lstStyle/>
          <a:p>
            <a:pPr algn="just" rtl="0"/>
            <a:r>
              <a:rPr lang="en-US" b="1" dirty="0"/>
              <a:t>Architectural engineering</a:t>
            </a:r>
            <a:r>
              <a:rPr lang="en-US" dirty="0"/>
              <a:t>, also known as </a:t>
            </a:r>
            <a:r>
              <a:rPr lang="en-US" b="1" dirty="0"/>
              <a:t>building engineering</a:t>
            </a:r>
            <a:r>
              <a:rPr lang="en-US" dirty="0"/>
              <a:t>, is the application of </a:t>
            </a:r>
            <a:r>
              <a:rPr lang="en-US" dirty="0">
                <a:hlinkClick r:id="rId2" tooltip="Engineering"/>
              </a:rPr>
              <a:t>engineering</a:t>
            </a:r>
            <a:r>
              <a:rPr lang="en-US" dirty="0"/>
              <a:t> principles and </a:t>
            </a:r>
            <a:r>
              <a:rPr lang="en-US" dirty="0">
                <a:hlinkClick r:id="rId3" tooltip="Technology"/>
              </a:rPr>
              <a:t>technology</a:t>
            </a:r>
            <a:r>
              <a:rPr lang="en-US" dirty="0"/>
              <a:t> to </a:t>
            </a:r>
            <a:r>
              <a:rPr lang="en-US" dirty="0">
                <a:hlinkClick r:id="rId4" tooltip="Building design"/>
              </a:rPr>
              <a:t>building design</a:t>
            </a:r>
            <a:r>
              <a:rPr lang="en-US" dirty="0"/>
              <a:t> and </a:t>
            </a:r>
            <a:r>
              <a:rPr lang="en-US" dirty="0">
                <a:hlinkClick r:id="rId5" tooltip="Construction"/>
              </a:rPr>
              <a:t>construction</a:t>
            </a:r>
            <a:r>
              <a:rPr lang="en-US" dirty="0" smtClean="0"/>
              <a:t>. </a:t>
            </a:r>
            <a:r>
              <a:rPr lang="en-US" dirty="0"/>
              <a:t>Definitions of an </a:t>
            </a:r>
            <a:r>
              <a:rPr lang="en-US" b="1" dirty="0"/>
              <a:t>architectural engineer</a:t>
            </a:r>
            <a:r>
              <a:rPr lang="en-US" dirty="0"/>
              <a:t> may refer to</a:t>
            </a:r>
            <a:r>
              <a:rPr lang="en-US" dirty="0" smtClean="0"/>
              <a:t>:</a:t>
            </a:r>
          </a:p>
          <a:p>
            <a:pPr algn="just" rtl="0"/>
            <a:r>
              <a:rPr lang="en-US" dirty="0"/>
              <a:t>An engineer in the </a:t>
            </a:r>
            <a:r>
              <a:rPr lang="en-US" dirty="0">
                <a:hlinkClick r:id="rId6" tooltip="Structural engineering"/>
              </a:rPr>
              <a:t>structural</a:t>
            </a:r>
            <a:r>
              <a:rPr lang="en-US" dirty="0"/>
              <a:t>, </a:t>
            </a:r>
            <a:r>
              <a:rPr lang="en-US" dirty="0">
                <a:hlinkClick r:id="rId7" tooltip="Mechanical engineering"/>
              </a:rPr>
              <a:t>mechanical</a:t>
            </a:r>
            <a:r>
              <a:rPr lang="en-US" dirty="0"/>
              <a:t>, </a:t>
            </a:r>
            <a:r>
              <a:rPr lang="en-US" dirty="0">
                <a:hlinkClick r:id="rId8" tooltip="Electrical engineering"/>
              </a:rPr>
              <a:t>electrical</a:t>
            </a:r>
            <a:r>
              <a:rPr lang="en-US" dirty="0"/>
              <a:t>, </a:t>
            </a:r>
            <a:r>
              <a:rPr lang="en-US" u="sng" dirty="0">
                <a:solidFill>
                  <a:schemeClr val="accent1">
                    <a:lumMod val="75000"/>
                  </a:schemeClr>
                </a:solidFill>
              </a:rPr>
              <a:t>construction</a:t>
            </a:r>
            <a:r>
              <a:rPr lang="en-US" dirty="0"/>
              <a:t> or other engineering fields of building design and construction.</a:t>
            </a:r>
          </a:p>
          <a:p>
            <a:pPr algn="just" rtl="0"/>
            <a:r>
              <a:rPr lang="en-US" dirty="0"/>
              <a:t>A </a:t>
            </a:r>
            <a:r>
              <a:rPr lang="en-US" dirty="0">
                <a:hlinkClick r:id="rId9" tooltip="Professional engineer"/>
              </a:rPr>
              <a:t>licensed engineering professional</a:t>
            </a:r>
            <a:r>
              <a:rPr lang="en-US" dirty="0"/>
              <a:t> in parts of the </a:t>
            </a:r>
            <a:r>
              <a:rPr lang="en-US" dirty="0">
                <a:hlinkClick r:id="rId10" tooltip="United States"/>
              </a:rPr>
              <a:t>United States</a:t>
            </a:r>
            <a:r>
              <a:rPr lang="en-US" dirty="0"/>
              <a:t>.</a:t>
            </a:r>
          </a:p>
          <a:p>
            <a:pPr algn="just" rtl="0"/>
            <a:r>
              <a:rPr lang="en-US" dirty="0"/>
              <a:t>Architectural engineers are those who work with other engineers and architects for the </a:t>
            </a:r>
            <a:r>
              <a:rPr lang="en-US" dirty="0" smtClean="0"/>
              <a:t>designing </a:t>
            </a:r>
            <a:r>
              <a:rPr lang="en-US" dirty="0"/>
              <a:t>and construction of buildings.</a:t>
            </a:r>
          </a:p>
          <a:p>
            <a:pPr algn="just" rtl="0"/>
            <a:endParaRPr lang="en-US" dirty="0"/>
          </a:p>
        </p:txBody>
      </p:sp>
    </p:spTree>
    <p:extLst>
      <p:ext uri="{BB962C8B-B14F-4D97-AF65-F5344CB8AC3E}">
        <p14:creationId xmlns:p14="http://schemas.microsoft.com/office/powerpoint/2010/main" val="331923929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6965" y="1066800"/>
            <a:ext cx="8229600" cy="1143000"/>
          </a:xfrm>
        </p:spPr>
        <p:txBody>
          <a:bodyPr>
            <a:normAutofit/>
          </a:bodyPr>
          <a:lstStyle/>
          <a:p>
            <a:pPr algn="ctr"/>
            <a:r>
              <a:rPr lang="en-US" dirty="0"/>
              <a:t>The architect as architectural engineer</a:t>
            </a:r>
            <a:br>
              <a:rPr lang="en-US" dirty="0"/>
            </a:br>
            <a:endParaRPr lang="en-US" dirty="0"/>
          </a:p>
        </p:txBody>
      </p:sp>
      <p:sp>
        <p:nvSpPr>
          <p:cNvPr id="3" name="عنصر نائب للمحتوى 2"/>
          <p:cNvSpPr>
            <a:spLocks noGrp="1"/>
          </p:cNvSpPr>
          <p:nvPr>
            <p:ph idx="1"/>
          </p:nvPr>
        </p:nvSpPr>
        <p:spPr/>
        <p:txBody>
          <a:bodyPr>
            <a:normAutofit/>
          </a:bodyPr>
          <a:lstStyle/>
          <a:p>
            <a:pPr algn="just" rtl="0"/>
            <a:r>
              <a:rPr lang="en-US" dirty="0"/>
              <a:t>In some countries, the practice of architecture includes </a:t>
            </a:r>
            <a:r>
              <a:rPr lang="en-US" u="sng" dirty="0">
                <a:solidFill>
                  <a:srgbClr val="FF0000"/>
                </a:solidFill>
              </a:rPr>
              <a:t>planning</a:t>
            </a:r>
            <a:r>
              <a:rPr lang="en-US" dirty="0"/>
              <a:t>, </a:t>
            </a:r>
            <a:r>
              <a:rPr lang="en-US" u="sng" dirty="0">
                <a:solidFill>
                  <a:srgbClr val="FF0000"/>
                </a:solidFill>
              </a:rPr>
              <a:t>designing</a:t>
            </a:r>
            <a:r>
              <a:rPr lang="en-US" dirty="0"/>
              <a:t> and </a:t>
            </a:r>
            <a:r>
              <a:rPr lang="en-US" u="sng" dirty="0">
                <a:solidFill>
                  <a:srgbClr val="FF0000"/>
                </a:solidFill>
              </a:rPr>
              <a:t>overseeing the building's construction</a:t>
            </a:r>
            <a:r>
              <a:rPr lang="en-US" dirty="0"/>
              <a:t>, and architecture, as a </a:t>
            </a:r>
            <a:r>
              <a:rPr lang="en-US" dirty="0">
                <a:hlinkClick r:id="rId2" tooltip="Profession"/>
              </a:rPr>
              <a:t>profession</a:t>
            </a:r>
            <a:r>
              <a:rPr lang="en-US" dirty="0"/>
              <a:t> providing </a:t>
            </a:r>
            <a:r>
              <a:rPr lang="en-US" dirty="0">
                <a:hlinkClick r:id="rId3" tooltip="Architect"/>
              </a:rPr>
              <a:t>architectural services</a:t>
            </a:r>
            <a:r>
              <a:rPr lang="en-US" dirty="0"/>
              <a:t>, is referred to as "architectural engineering". </a:t>
            </a:r>
            <a:endParaRPr lang="en-US" dirty="0" smtClean="0"/>
          </a:p>
          <a:p>
            <a:pPr algn="just" rtl="0"/>
            <a:r>
              <a:rPr lang="en-US" dirty="0"/>
              <a:t> In Japan, a "first-class architect" plays the dual role of </a:t>
            </a:r>
            <a:r>
              <a:rPr lang="en-US" dirty="0">
                <a:solidFill>
                  <a:srgbClr val="FF0000"/>
                </a:solidFill>
              </a:rPr>
              <a:t>architect and building engineer</a:t>
            </a:r>
            <a:r>
              <a:rPr lang="en-US" dirty="0"/>
              <a:t>, although the services of a licensed "structural design first-class architect" are required for buildings over a certain scale.</a:t>
            </a:r>
          </a:p>
        </p:txBody>
      </p:sp>
    </p:spTree>
    <p:extLst>
      <p:ext uri="{BB962C8B-B14F-4D97-AF65-F5344CB8AC3E}">
        <p14:creationId xmlns:p14="http://schemas.microsoft.com/office/powerpoint/2010/main" val="222911072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474278"/>
            <a:ext cx="8229600" cy="1143000"/>
          </a:xfrm>
        </p:spPr>
        <p:txBody>
          <a:bodyPr>
            <a:normAutofit/>
          </a:bodyPr>
          <a:lstStyle/>
          <a:p>
            <a:pPr algn="ctr"/>
            <a:r>
              <a:rPr lang="en-US" dirty="0"/>
              <a:t>The architect as architectural engineer</a:t>
            </a:r>
            <a:br>
              <a:rPr lang="en-US" dirty="0"/>
            </a:br>
            <a:endParaRPr lang="en-US" dirty="0"/>
          </a:p>
        </p:txBody>
      </p:sp>
      <p:sp>
        <p:nvSpPr>
          <p:cNvPr id="3" name="عنصر نائب للمحتوى 2"/>
          <p:cNvSpPr>
            <a:spLocks noGrp="1"/>
          </p:cNvSpPr>
          <p:nvPr>
            <p:ph idx="1"/>
          </p:nvPr>
        </p:nvSpPr>
        <p:spPr>
          <a:xfrm>
            <a:off x="685565" y="1045778"/>
            <a:ext cx="7772870" cy="3424107"/>
          </a:xfrm>
        </p:spPr>
        <p:txBody>
          <a:bodyPr>
            <a:normAutofit/>
          </a:bodyPr>
          <a:lstStyle/>
          <a:p>
            <a:pPr algn="just" rtl="0"/>
            <a:r>
              <a:rPr lang="en-US" sz="2800" dirty="0"/>
              <a:t>In Spain, an </a:t>
            </a:r>
            <a:r>
              <a:rPr lang="en-US" sz="2800" dirty="0">
                <a:solidFill>
                  <a:schemeClr val="accent1">
                    <a:lumMod val="75000"/>
                  </a:schemeClr>
                </a:solidFill>
              </a:rPr>
              <a:t>"architect" </a:t>
            </a:r>
            <a:r>
              <a:rPr lang="en-US" sz="2800" dirty="0"/>
              <a:t>has a technical university education and legal powers to carry out building structure and facility projects</a:t>
            </a:r>
            <a:r>
              <a:rPr lang="en-US" sz="2800" dirty="0" smtClean="0"/>
              <a:t>.</a:t>
            </a:r>
          </a:p>
          <a:p>
            <a:pPr algn="just" rtl="0"/>
            <a:r>
              <a:rPr lang="en-US" sz="2800" dirty="0"/>
              <a:t>In Greece licensed </a:t>
            </a:r>
            <a:r>
              <a:rPr lang="en-US" sz="2800" dirty="0">
                <a:solidFill>
                  <a:srgbClr val="FF0000"/>
                </a:solidFill>
              </a:rPr>
              <a:t>architectural engineers </a:t>
            </a:r>
            <a:r>
              <a:rPr lang="en-US" sz="2800" dirty="0"/>
              <a:t>are</a:t>
            </a:r>
            <a:r>
              <a:rPr lang="en-US" sz="2800" dirty="0">
                <a:solidFill>
                  <a:srgbClr val="FF0000"/>
                </a:solidFill>
              </a:rPr>
              <a:t> </a:t>
            </a:r>
            <a:r>
              <a:rPr lang="en-US" sz="2800" dirty="0"/>
              <a:t>graduates from architecture faculties that belong to the Polytechnic </a:t>
            </a:r>
            <a:r>
              <a:rPr lang="en-US" sz="2800" dirty="0" smtClean="0"/>
              <a:t>University.</a:t>
            </a:r>
            <a:endParaRPr lang="en-US" sz="2800" dirty="0"/>
          </a:p>
        </p:txBody>
      </p:sp>
      <p:pic>
        <p:nvPicPr>
          <p:cNvPr id="4" name="صورة 3"/>
          <p:cNvPicPr>
            <a:picLocks noChangeAspect="1"/>
          </p:cNvPicPr>
          <p:nvPr/>
        </p:nvPicPr>
        <p:blipFill rotWithShape="1">
          <a:blip r:embed="rId2" cstate="print">
            <a:extLst>
              <a:ext uri="{28A0092B-C50C-407E-A947-70E740481C1C}">
                <a14:useLocalDpi xmlns:a14="http://schemas.microsoft.com/office/drawing/2010/main" val="0"/>
              </a:ext>
            </a:extLst>
          </a:blip>
          <a:srcRect b="9923"/>
          <a:stretch/>
        </p:blipFill>
        <p:spPr>
          <a:xfrm>
            <a:off x="914400" y="4322678"/>
            <a:ext cx="2636577" cy="1803485"/>
          </a:xfrm>
          <a:prstGeom prst="rect">
            <a:avLst/>
          </a:prstGeom>
          <a:ln>
            <a:solidFill>
              <a:schemeClr val="accent1"/>
            </a:solidFill>
          </a:ln>
        </p:spPr>
      </p:pic>
      <p:pic>
        <p:nvPicPr>
          <p:cNvPr id="5" name="صورة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30461" y="4322678"/>
            <a:ext cx="3886840" cy="1804604"/>
          </a:xfrm>
          <a:prstGeom prst="rect">
            <a:avLst/>
          </a:prstGeom>
          <a:ln>
            <a:solidFill>
              <a:schemeClr val="accent1"/>
            </a:solidFill>
          </a:ln>
        </p:spPr>
      </p:pic>
    </p:spTree>
    <p:extLst>
      <p:ext uri="{BB962C8B-B14F-4D97-AF65-F5344CB8AC3E}">
        <p14:creationId xmlns:p14="http://schemas.microsoft.com/office/powerpoint/2010/main" val="346419588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475397"/>
            <a:ext cx="8229600" cy="1143000"/>
          </a:xfrm>
        </p:spPr>
        <p:txBody>
          <a:bodyPr>
            <a:normAutofit/>
          </a:bodyPr>
          <a:lstStyle/>
          <a:p>
            <a:pPr algn="ctr"/>
            <a:r>
              <a:rPr lang="en-US" dirty="0"/>
              <a:t>The architect as architectural engineer</a:t>
            </a:r>
            <a:br>
              <a:rPr lang="en-US" dirty="0"/>
            </a:br>
            <a:endParaRPr lang="en-US" dirty="0"/>
          </a:p>
        </p:txBody>
      </p:sp>
      <p:sp>
        <p:nvSpPr>
          <p:cNvPr id="3" name="عنصر نائب للمحتوى 2"/>
          <p:cNvSpPr>
            <a:spLocks noGrp="1"/>
          </p:cNvSpPr>
          <p:nvPr>
            <p:ph idx="1"/>
          </p:nvPr>
        </p:nvSpPr>
        <p:spPr>
          <a:xfrm>
            <a:off x="685565" y="1524000"/>
            <a:ext cx="7772870" cy="3424107"/>
          </a:xfrm>
        </p:spPr>
        <p:txBody>
          <a:bodyPr>
            <a:normAutofit lnSpcReduction="10000"/>
          </a:bodyPr>
          <a:lstStyle/>
          <a:p>
            <a:pPr algn="just" rtl="0"/>
            <a:r>
              <a:rPr lang="en-US" sz="2800" dirty="0"/>
              <a:t>In some languages, such as </a:t>
            </a:r>
            <a:r>
              <a:rPr lang="en-US" sz="2800" dirty="0">
                <a:hlinkClick r:id="rId2" tooltip="Korean language"/>
              </a:rPr>
              <a:t>Korean</a:t>
            </a:r>
            <a:r>
              <a:rPr lang="en-US" sz="2800" dirty="0"/>
              <a:t> and </a:t>
            </a:r>
            <a:r>
              <a:rPr lang="en-US" sz="2800" dirty="0">
                <a:hlinkClick r:id="rId3" tooltip="Arabic language"/>
              </a:rPr>
              <a:t>Arabic</a:t>
            </a:r>
            <a:r>
              <a:rPr lang="en-US" sz="2800" dirty="0"/>
              <a:t>, "architect" is literally translated as </a:t>
            </a:r>
            <a:r>
              <a:rPr lang="en-US" sz="2800" dirty="0">
                <a:solidFill>
                  <a:srgbClr val="FF0000"/>
                </a:solidFill>
              </a:rPr>
              <a:t>"architectural engineer"</a:t>
            </a:r>
            <a:r>
              <a:rPr lang="en-US" sz="2800" dirty="0"/>
              <a:t>. In some countries, an </a:t>
            </a:r>
            <a:r>
              <a:rPr lang="en-US" sz="2800" dirty="0">
                <a:solidFill>
                  <a:srgbClr val="FF0000"/>
                </a:solidFill>
              </a:rPr>
              <a:t>"architectural engineer" </a:t>
            </a:r>
            <a:r>
              <a:rPr lang="en-US" sz="2800" dirty="0"/>
              <a:t>(such as the </a:t>
            </a:r>
            <a:r>
              <a:rPr lang="en-US" sz="2800" i="1" dirty="0" err="1"/>
              <a:t>ingegnere</a:t>
            </a:r>
            <a:r>
              <a:rPr lang="en-US" sz="2800" i="1" dirty="0"/>
              <a:t> </a:t>
            </a:r>
            <a:r>
              <a:rPr lang="en-US" sz="2800" i="1" dirty="0" err="1"/>
              <a:t>edile</a:t>
            </a:r>
            <a:r>
              <a:rPr lang="en-US" sz="2800" dirty="0"/>
              <a:t> in Italy) is entitled to practice </a:t>
            </a:r>
            <a:r>
              <a:rPr lang="en-US" sz="2800" dirty="0">
                <a:hlinkClick r:id="rId4" tooltip="Architecture"/>
              </a:rPr>
              <a:t>architecture</a:t>
            </a:r>
            <a:r>
              <a:rPr lang="en-US" sz="2800" dirty="0"/>
              <a:t> and is often referred to as an architect</a:t>
            </a:r>
            <a:r>
              <a:rPr lang="en-US" sz="2800" dirty="0" smtClean="0"/>
              <a:t>.</a:t>
            </a:r>
          </a:p>
          <a:p>
            <a:pPr algn="just" rtl="0"/>
            <a:r>
              <a:rPr lang="en-US" sz="2800" dirty="0"/>
              <a:t>In other countries, such as Germany, Austria, Iran, and most of the Arab countries, </a:t>
            </a:r>
            <a:r>
              <a:rPr lang="en-US" sz="2800" u="sng" dirty="0">
                <a:solidFill>
                  <a:srgbClr val="FF0000"/>
                </a:solidFill>
              </a:rPr>
              <a:t>architecture graduates </a:t>
            </a:r>
            <a:r>
              <a:rPr lang="en-US" sz="2800" dirty="0"/>
              <a:t>receive </a:t>
            </a:r>
            <a:r>
              <a:rPr lang="en-US" sz="2800" dirty="0">
                <a:solidFill>
                  <a:srgbClr val="FF0000"/>
                </a:solidFill>
              </a:rPr>
              <a:t>an engineering </a:t>
            </a:r>
            <a:r>
              <a:rPr lang="en-US" sz="2800" dirty="0" smtClean="0">
                <a:solidFill>
                  <a:srgbClr val="FF0000"/>
                </a:solidFill>
              </a:rPr>
              <a:t>degree.</a:t>
            </a:r>
            <a:r>
              <a:rPr lang="en-US" sz="2800" dirty="0"/>
              <a:t> </a:t>
            </a:r>
          </a:p>
        </p:txBody>
      </p:sp>
    </p:spTree>
    <p:extLst>
      <p:ext uri="{BB962C8B-B14F-4D97-AF65-F5344CB8AC3E}">
        <p14:creationId xmlns:p14="http://schemas.microsoft.com/office/powerpoint/2010/main" val="144880348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ar-SA" dirty="0" smtClean="0"/>
              <a:t> العمارة و الهندسة </a:t>
            </a:r>
            <a:endParaRPr lang="en-US" dirty="0"/>
          </a:p>
        </p:txBody>
      </p:sp>
      <p:graphicFrame>
        <p:nvGraphicFramePr>
          <p:cNvPr id="4" name="عنصر نائب للمحتوى 3"/>
          <p:cNvGraphicFramePr>
            <a:graphicFrameLocks noGrp="1"/>
          </p:cNvGraphicFramePr>
          <p:nvPr>
            <p:ph idx="1"/>
          </p:nvPr>
        </p:nvGraphicFramePr>
        <p:xfrm>
          <a:off x="301102" y="2125266"/>
          <a:ext cx="3962400" cy="32635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عنصر نائب للمحتوى 2"/>
          <p:cNvSpPr txBox="1">
            <a:spLocks/>
          </p:cNvSpPr>
          <p:nvPr/>
        </p:nvSpPr>
        <p:spPr>
          <a:xfrm>
            <a:off x="4432111" y="2226469"/>
            <a:ext cx="4083239" cy="3263504"/>
          </a:xfrm>
          <a:prstGeom prst="rect">
            <a:avLst/>
          </a:prstGeom>
        </p:spPr>
        <p:txBody>
          <a:bodyPr vert="horz" lIns="68580" tIns="34290" rIns="68580" bIns="34290" rtlCol="1">
            <a:normAutofit lnSpcReduction="10000"/>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ar-SA" sz="2100" dirty="0"/>
              <a:t>لا يمكن للمعمار ان يصمم ابتداء بشكل صحيح و اقتصادي اذا لم تكن لديه المعلومات الكافية في مثل هذه الحقول.</a:t>
            </a:r>
          </a:p>
          <a:p>
            <a:pPr algn="just"/>
            <a:r>
              <a:rPr lang="ar-SA" sz="2100" dirty="0"/>
              <a:t>ان مناهج الدراسة المعمارية تحوي مواضيع خاصة في مختلف فروع الهندسة, وعلى دارسيها اتقانها.</a:t>
            </a:r>
          </a:p>
          <a:p>
            <a:pPr algn="just"/>
            <a:r>
              <a:rPr lang="ar-SA" sz="2100" dirty="0"/>
              <a:t>في المشاريع الكبيرة يتعاون المعمار مع فريق المهندسين من الاختصاصات الأخرى ابتداء من وضع المنهاج الاولي و انتهاء بالتصاميم التفصيلية, يقوم هو بالتنسيق بينهم ليكون العمل منظما وجيدا.</a:t>
            </a:r>
            <a:endParaRPr lang="en-US" sz="2100" dirty="0"/>
          </a:p>
        </p:txBody>
      </p:sp>
    </p:spTree>
    <p:extLst>
      <p:ext uri="{BB962C8B-B14F-4D97-AF65-F5344CB8AC3E}">
        <p14:creationId xmlns:p14="http://schemas.microsoft.com/office/powerpoint/2010/main" val="136250947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171.jpg" descr="C:\Users\omar\Documents\10455968_829517980392744_6469308708729510412_n.jpg"/>
          <p:cNvPicPr/>
          <p:nvPr/>
        </p:nvPicPr>
        <p:blipFill>
          <a:blip r:embed="rId2">
            <a:lum bright="70000" contrast="-70000"/>
          </a:blip>
          <a:srcRect/>
          <a:stretch>
            <a:fillRect/>
          </a:stretch>
        </p:blipFill>
        <p:spPr>
          <a:xfrm>
            <a:off x="1255542" y="857250"/>
            <a:ext cx="6632917" cy="5143500"/>
          </a:xfrm>
          <a:prstGeom prst="rect">
            <a:avLst/>
          </a:prstGeom>
          <a:ln/>
        </p:spPr>
      </p:pic>
      <p:sp>
        <p:nvSpPr>
          <p:cNvPr id="2" name="Title 1"/>
          <p:cNvSpPr>
            <a:spLocks noGrp="1"/>
          </p:cNvSpPr>
          <p:nvPr>
            <p:ph type="ctrTitle"/>
          </p:nvPr>
        </p:nvSpPr>
        <p:spPr>
          <a:xfrm>
            <a:off x="1600200" y="3352800"/>
            <a:ext cx="6172200" cy="1790700"/>
          </a:xfrm>
        </p:spPr>
        <p:txBody>
          <a:bodyPr anchor="ctr">
            <a:normAutofit/>
          </a:bodyPr>
          <a:lstStyle/>
          <a:p>
            <a:r>
              <a:rPr lang="en-US" sz="4800" b="1" dirty="0" smtClean="0">
                <a:ln>
                  <a:solidFill>
                    <a:srgbClr val="00B050"/>
                  </a:solidFill>
                </a:ln>
                <a:solidFill>
                  <a:schemeClr val="tx1">
                    <a:lumMod val="85000"/>
                    <a:lumOff val="15000"/>
                  </a:schemeClr>
                </a:solidFill>
                <a:effectLst>
                  <a:outerShdw blurRad="38100" dist="38100" dir="2700000" algn="tl">
                    <a:srgbClr val="000000">
                      <a:alpha val="43137"/>
                    </a:srgbClr>
                  </a:outerShdw>
                </a:effectLst>
                <a:latin typeface="Hacen Extender" panose="02000000000000000000" pitchFamily="2" charset="-78"/>
                <a:cs typeface="Hacen Extender" panose="02000000000000000000" pitchFamily="2" charset="-78"/>
              </a:rPr>
              <a:t>Architecture As Art </a:t>
            </a:r>
            <a:endParaRPr lang="en-US" sz="4800" b="1" dirty="0">
              <a:ln>
                <a:solidFill>
                  <a:srgbClr val="00B050"/>
                </a:solidFill>
              </a:ln>
              <a:solidFill>
                <a:schemeClr val="tx1">
                  <a:lumMod val="85000"/>
                  <a:lumOff val="15000"/>
                </a:schemeClr>
              </a:solidFill>
              <a:effectLst>
                <a:outerShdw blurRad="38100" dist="38100" dir="2700000" algn="tl">
                  <a:srgbClr val="000000">
                    <a:alpha val="43137"/>
                  </a:srgbClr>
                </a:outerShdw>
              </a:effectLst>
              <a:latin typeface="Hacen Extender" panose="02000000000000000000" pitchFamily="2" charset="-78"/>
              <a:cs typeface="Hacen Extender" panose="02000000000000000000" pitchFamily="2" charset="-78"/>
            </a:endParaRPr>
          </a:p>
        </p:txBody>
      </p:sp>
      <p:sp>
        <p:nvSpPr>
          <p:cNvPr id="6" name="عنوان فرعي 2"/>
          <p:cNvSpPr>
            <a:spLocks noGrp="1"/>
          </p:cNvSpPr>
          <p:nvPr>
            <p:ph type="subTitle" idx="1"/>
          </p:nvPr>
        </p:nvSpPr>
        <p:spPr>
          <a:xfrm>
            <a:off x="0" y="4495800"/>
            <a:ext cx="9144000" cy="1655762"/>
          </a:xfrm>
        </p:spPr>
        <p:txBody>
          <a:bodyPr>
            <a:normAutofit/>
          </a:bodyPr>
          <a:lstStyle/>
          <a:p>
            <a:endParaRPr lang="en-US" sz="2800" dirty="0">
              <a:solidFill>
                <a:srgbClr val="FF0000"/>
              </a:solidFill>
            </a:endParaRPr>
          </a:p>
        </p:txBody>
      </p:sp>
      <p:sp>
        <p:nvSpPr>
          <p:cNvPr id="5" name="Title 1"/>
          <p:cNvSpPr txBox="1">
            <a:spLocks/>
          </p:cNvSpPr>
          <p:nvPr/>
        </p:nvSpPr>
        <p:spPr>
          <a:xfrm>
            <a:off x="1143000" y="1638300"/>
            <a:ext cx="6858000" cy="17907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ar-IQ" sz="8625" dirty="0" smtClean="0">
                <a:ln>
                  <a:solidFill>
                    <a:srgbClr val="00B050"/>
                  </a:solidFill>
                </a:ln>
                <a:solidFill>
                  <a:schemeClr val="tx1">
                    <a:lumMod val="85000"/>
                    <a:lumOff val="15000"/>
                  </a:schemeClr>
                </a:solidFill>
                <a:effectLst>
                  <a:outerShdw blurRad="38100" dist="38100" dir="2700000" algn="tl">
                    <a:srgbClr val="000000">
                      <a:alpha val="43137"/>
                    </a:srgbClr>
                  </a:outerShdw>
                </a:effectLst>
                <a:latin typeface="Hacen Extender" panose="02000000000000000000" pitchFamily="2" charset="-78"/>
                <a:cs typeface="Hacen Extender" panose="02000000000000000000" pitchFamily="2" charset="-78"/>
              </a:rPr>
              <a:t>العمارة كـ فن</a:t>
            </a:r>
            <a:endParaRPr lang="en-US" sz="8625" dirty="0">
              <a:ln>
                <a:solidFill>
                  <a:srgbClr val="00B050"/>
                </a:solidFill>
              </a:ln>
              <a:solidFill>
                <a:schemeClr val="tx1">
                  <a:lumMod val="85000"/>
                  <a:lumOff val="15000"/>
                </a:schemeClr>
              </a:solidFill>
              <a:effectLst>
                <a:outerShdw blurRad="38100" dist="38100" dir="2700000" algn="tl">
                  <a:srgbClr val="000000">
                    <a:alpha val="43137"/>
                  </a:srgbClr>
                </a:outerShdw>
              </a:effectLst>
              <a:latin typeface="Hacen Extender" panose="02000000000000000000" pitchFamily="2" charset="-78"/>
              <a:cs typeface="Hacen Extender" panose="02000000000000000000" pitchFamily="2" charset="-78"/>
            </a:endParaRPr>
          </a:p>
        </p:txBody>
      </p:sp>
    </p:spTree>
    <p:extLst>
      <p:ext uri="{BB962C8B-B14F-4D97-AF65-F5344CB8AC3E}">
        <p14:creationId xmlns:p14="http://schemas.microsoft.com/office/powerpoint/2010/main" val="314372636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ar-SA" dirty="0" smtClean="0"/>
              <a:t> العمارة و العلوم و التكنولوجيا  </a:t>
            </a:r>
            <a:endParaRPr lang="en-US" dirty="0"/>
          </a:p>
        </p:txBody>
      </p:sp>
      <p:graphicFrame>
        <p:nvGraphicFramePr>
          <p:cNvPr id="4" name="عنصر نائب للمحتوى 3"/>
          <p:cNvGraphicFramePr>
            <a:graphicFrameLocks noGrp="1"/>
          </p:cNvGraphicFramePr>
          <p:nvPr>
            <p:ph idx="1"/>
          </p:nvPr>
        </p:nvGraphicFramePr>
        <p:xfrm>
          <a:off x="301102" y="2125266"/>
          <a:ext cx="3962400" cy="32635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عنصر نائب للمحتوى 2"/>
          <p:cNvSpPr txBox="1">
            <a:spLocks/>
          </p:cNvSpPr>
          <p:nvPr/>
        </p:nvSpPr>
        <p:spPr>
          <a:xfrm>
            <a:off x="4263502" y="2226469"/>
            <a:ext cx="4251848" cy="3615626"/>
          </a:xfrm>
          <a:prstGeom prst="rect">
            <a:avLst/>
          </a:prstGeom>
        </p:spPr>
        <p:txBody>
          <a:bodyPr vert="horz" lIns="68580" tIns="34290" rIns="68580" bIns="34290" rtlCol="1">
            <a:normAutofit fontScale="92500" lnSpcReduction="10000"/>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ar-SA" sz="2100" dirty="0"/>
              <a:t>ان العمارة تعتمد بصورة واضحة على العلوم الفيزيائية و الرياضية حسب تأثير البيئة الطبيعية والهندسية على العمارة.</a:t>
            </a:r>
          </a:p>
          <a:p>
            <a:pPr algn="just"/>
            <a:r>
              <a:rPr lang="ar-SA" sz="2100" dirty="0"/>
              <a:t>كم ان للعلوم الاقتصادية و الاجتماعية ارتباطا بالعمارة لجعل المشاريع التي يصممها المعمار ذات جدوى اقتصادية و اجتماعيه.</a:t>
            </a:r>
          </a:p>
          <a:p>
            <a:pPr algn="just"/>
            <a:r>
              <a:rPr lang="ar-SA" sz="2100" dirty="0"/>
              <a:t>اما التكنولوجيا التي تعتبر مرافقة لعمل المعمار فان تقدمها و تطورها في كل المجالات تظهر أهمية متابعه المعمار لها و مسايرته لاستخداماتها في عمله, و خاصة فيما يتعلق بالمواد البنائية في مجالات الكونكريت و الحديد و المواد البلاستيكية و بطرق الانشاء كالأسلوب الجاهز, و كذلك بالتقدم الحاصل في استعمال الحاسبات الالكترونية.</a:t>
            </a:r>
            <a:endParaRPr lang="en-US" sz="2100" dirty="0"/>
          </a:p>
        </p:txBody>
      </p:sp>
    </p:spTree>
    <p:extLst>
      <p:ext uri="{BB962C8B-B14F-4D97-AF65-F5344CB8AC3E}">
        <p14:creationId xmlns:p14="http://schemas.microsoft.com/office/powerpoint/2010/main" val="372019258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ar-SA" b="1" dirty="0"/>
              <a:t>النظام الداخلي </a:t>
            </a:r>
            <a:r>
              <a:rPr lang="ar-SA" dirty="0"/>
              <a:t/>
            </a:r>
            <a:br>
              <a:rPr lang="ar-SA" dirty="0"/>
            </a:br>
            <a:r>
              <a:rPr lang="ar-SA" b="1" dirty="0"/>
              <a:t>لنقــابة المهـندسين العراقــية</a:t>
            </a:r>
            <a:r>
              <a:rPr lang="ar-SA" dirty="0"/>
              <a:t> </a:t>
            </a:r>
            <a:br>
              <a:rPr lang="ar-SA" dirty="0"/>
            </a:br>
            <a:endParaRPr lang="en-US" dirty="0"/>
          </a:p>
        </p:txBody>
      </p:sp>
      <p:sp>
        <p:nvSpPr>
          <p:cNvPr id="3" name="عنصر نائب للمحتوى 2"/>
          <p:cNvSpPr>
            <a:spLocks noGrp="1"/>
          </p:cNvSpPr>
          <p:nvPr>
            <p:ph idx="1"/>
          </p:nvPr>
        </p:nvSpPr>
        <p:spPr/>
        <p:txBody>
          <a:bodyPr>
            <a:normAutofit/>
          </a:bodyPr>
          <a:lstStyle/>
          <a:p>
            <a:pPr algn="r" rtl="1"/>
            <a:r>
              <a:rPr lang="ar-SA" b="1" dirty="0"/>
              <a:t>استنادا إلى أحكام الفقرة ثالثا من المادة (1) من قانون نقابة المهندسين رقم (51) لسنة 1979 </a:t>
            </a:r>
            <a:r>
              <a:rPr lang="ar-SA" b="1" dirty="0" smtClean="0"/>
              <a:t>تم تعريف </a:t>
            </a:r>
            <a:r>
              <a:rPr lang="ar-SA" b="1" dirty="0" smtClean="0">
                <a:solidFill>
                  <a:srgbClr val="FF0000"/>
                </a:solidFill>
              </a:rPr>
              <a:t>الهندسة </a:t>
            </a:r>
            <a:r>
              <a:rPr lang="ar-SA" b="1" dirty="0">
                <a:solidFill>
                  <a:srgbClr val="FF0000"/>
                </a:solidFill>
              </a:rPr>
              <a:t>المعمارية</a:t>
            </a:r>
            <a:r>
              <a:rPr lang="ar-SA" b="1" dirty="0"/>
              <a:t> </a:t>
            </a:r>
            <a:r>
              <a:rPr lang="ar-SA" dirty="0" smtClean="0"/>
              <a:t>على انها تشمل </a:t>
            </a:r>
            <a:r>
              <a:rPr lang="ar-SA" dirty="0"/>
              <a:t>الأعمال الهندسية في الحقول التالية:ـ </a:t>
            </a:r>
          </a:p>
          <a:p>
            <a:pPr marL="0" indent="0" algn="r" rtl="1">
              <a:buNone/>
            </a:pPr>
            <a:r>
              <a:rPr lang="ar-SA" dirty="0"/>
              <a:t>أ ـ العمارات و الأبنية بوجه عام. </a:t>
            </a:r>
          </a:p>
          <a:p>
            <a:pPr marL="0" indent="0" algn="r" rtl="1">
              <a:buNone/>
            </a:pPr>
            <a:r>
              <a:rPr lang="ar-SA" dirty="0"/>
              <a:t>ب ـ تخطيط المدن. </a:t>
            </a:r>
          </a:p>
          <a:p>
            <a:pPr marL="0" indent="0" algn="r" rtl="1">
              <a:buNone/>
            </a:pPr>
            <a:r>
              <a:rPr lang="ar-SA" dirty="0"/>
              <a:t>ج ـ التصميم و الديكور الداخلي. </a:t>
            </a:r>
          </a:p>
          <a:p>
            <a:pPr marL="0" indent="0" algn="r" rtl="1">
              <a:buNone/>
            </a:pPr>
            <a:r>
              <a:rPr lang="ar-SA" dirty="0"/>
              <a:t>د ـ الإسكان. </a:t>
            </a:r>
          </a:p>
          <a:p>
            <a:pPr marL="0" indent="0" algn="r" rtl="1">
              <a:buNone/>
            </a:pPr>
            <a:r>
              <a:rPr lang="ar-SA" dirty="0"/>
              <a:t>ه ـ العمارة و البيئة. </a:t>
            </a:r>
          </a:p>
          <a:p>
            <a:pPr marL="0" indent="0" algn="r" rtl="1">
              <a:buNone/>
            </a:pPr>
            <a:r>
              <a:rPr lang="ar-SA" dirty="0"/>
              <a:t>و ـ التصميم البيئي. </a:t>
            </a:r>
          </a:p>
          <a:p>
            <a:pPr algn="r" rtl="1"/>
            <a:endParaRPr lang="en-US" dirty="0"/>
          </a:p>
        </p:txBody>
      </p:sp>
      <p:pic>
        <p:nvPicPr>
          <p:cNvPr id="4" name="صورة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8650" y="3636436"/>
            <a:ext cx="2780305" cy="1853537"/>
          </a:xfrm>
          <a:prstGeom prst="rect">
            <a:avLst/>
          </a:prstGeom>
          <a:ln>
            <a:solidFill>
              <a:schemeClr val="accent1"/>
            </a:solidFill>
          </a:ln>
        </p:spPr>
      </p:pic>
    </p:spTree>
    <p:extLst>
      <p:ext uri="{BB962C8B-B14F-4D97-AF65-F5344CB8AC3E}">
        <p14:creationId xmlns:p14="http://schemas.microsoft.com/office/powerpoint/2010/main" val="404083150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685332" y="618519"/>
            <a:ext cx="7773338" cy="1362682"/>
          </a:xfrm>
        </p:spPr>
        <p:txBody>
          <a:bodyPr>
            <a:noAutofit/>
          </a:bodyPr>
          <a:lstStyle/>
          <a:p>
            <a:pPr algn="l" rtl="0"/>
            <a:r>
              <a:rPr lang="en-US" sz="1800" b="1" dirty="0"/>
              <a:t>Just </a:t>
            </a:r>
            <a:r>
              <a:rPr lang="en-US" sz="1800" b="1" dirty="0">
                <a:solidFill>
                  <a:srgbClr val="FF0000"/>
                </a:solidFill>
              </a:rPr>
              <a:t>a ‘short’ </a:t>
            </a:r>
            <a:r>
              <a:rPr lang="en-US" sz="1800" b="1" dirty="0"/>
              <a:t>list of what architectural engineers can choose to focus on in their careers will show you how diverse their roles, and their education, can be:</a:t>
            </a:r>
            <a:r>
              <a:rPr lang="ar-SA" sz="2000" b="1" dirty="0"/>
              <a:t/>
            </a:r>
            <a:br>
              <a:rPr lang="ar-SA" sz="2000" b="1" dirty="0"/>
            </a:br>
            <a:endParaRPr lang="en-US" sz="2000" b="1" dirty="0"/>
          </a:p>
        </p:txBody>
      </p:sp>
      <p:sp>
        <p:nvSpPr>
          <p:cNvPr id="3" name="عنصر نائب للمحتوى 2"/>
          <p:cNvSpPr>
            <a:spLocks noGrp="1"/>
          </p:cNvSpPr>
          <p:nvPr>
            <p:ph idx="1"/>
          </p:nvPr>
        </p:nvSpPr>
        <p:spPr>
          <a:xfrm>
            <a:off x="628650" y="1524000"/>
            <a:ext cx="5093494" cy="5105400"/>
          </a:xfrm>
        </p:spPr>
        <p:txBody>
          <a:bodyPr>
            <a:normAutofit fontScale="92500" lnSpcReduction="10000"/>
          </a:bodyPr>
          <a:lstStyle/>
          <a:p>
            <a:pPr algn="just" rtl="0"/>
            <a:r>
              <a:rPr lang="en-US" dirty="0" smtClean="0"/>
              <a:t>structural </a:t>
            </a:r>
            <a:r>
              <a:rPr lang="en-US" dirty="0"/>
              <a:t>integrity </a:t>
            </a:r>
            <a:endParaRPr lang="ar-SA" dirty="0" smtClean="0"/>
          </a:p>
          <a:p>
            <a:pPr algn="just" rtl="0"/>
            <a:r>
              <a:rPr lang="en-US" dirty="0" smtClean="0"/>
              <a:t> </a:t>
            </a:r>
            <a:r>
              <a:rPr lang="en-US" dirty="0"/>
              <a:t>construction </a:t>
            </a:r>
            <a:r>
              <a:rPr lang="en-US" dirty="0" smtClean="0"/>
              <a:t>management</a:t>
            </a:r>
            <a:endParaRPr lang="ar-SA" dirty="0" smtClean="0"/>
          </a:p>
          <a:p>
            <a:pPr algn="just" rtl="0"/>
            <a:r>
              <a:rPr lang="en-US" dirty="0" smtClean="0"/>
              <a:t>project management</a:t>
            </a:r>
            <a:endParaRPr lang="ar-SA" dirty="0" smtClean="0"/>
          </a:p>
          <a:p>
            <a:pPr algn="just" rtl="0"/>
            <a:r>
              <a:rPr lang="en-US" dirty="0" smtClean="0"/>
              <a:t>green </a:t>
            </a:r>
            <a:r>
              <a:rPr lang="en-US" dirty="0"/>
              <a:t>building (energy efficiency; energy conservation and energy demand management) </a:t>
            </a:r>
            <a:endParaRPr lang="ar-SA" dirty="0" smtClean="0"/>
          </a:p>
          <a:p>
            <a:pPr algn="just" rtl="0"/>
            <a:r>
              <a:rPr lang="en-US" dirty="0" smtClean="0"/>
              <a:t>intelligent buildings</a:t>
            </a:r>
            <a:endParaRPr lang="ar-SA" dirty="0" smtClean="0"/>
          </a:p>
          <a:p>
            <a:pPr algn="just" rtl="0"/>
            <a:r>
              <a:rPr lang="en-US" dirty="0" smtClean="0"/>
              <a:t>heating</a:t>
            </a:r>
            <a:r>
              <a:rPr lang="en-US" dirty="0"/>
              <a:t>, ventilating and air conditioning (solar and other renewable energies; indoor air quality; thermal comfort) </a:t>
            </a:r>
            <a:endParaRPr lang="ar-SA" dirty="0" smtClean="0"/>
          </a:p>
          <a:p>
            <a:pPr algn="just" rtl="0"/>
            <a:r>
              <a:rPr lang="en-US" dirty="0" smtClean="0"/>
              <a:t>plumbing </a:t>
            </a:r>
            <a:r>
              <a:rPr lang="en-US" dirty="0"/>
              <a:t>and </a:t>
            </a:r>
            <a:r>
              <a:rPr lang="en-US" dirty="0" smtClean="0"/>
              <a:t>piping</a:t>
            </a:r>
            <a:endParaRPr lang="ar-SA" dirty="0" smtClean="0"/>
          </a:p>
          <a:p>
            <a:pPr algn="just" rtl="0"/>
            <a:r>
              <a:rPr lang="en-US" dirty="0" smtClean="0"/>
              <a:t>fire protection</a:t>
            </a:r>
            <a:endParaRPr lang="ar-SA" dirty="0" smtClean="0"/>
          </a:p>
          <a:p>
            <a:pPr algn="just" rtl="0"/>
            <a:r>
              <a:rPr lang="en-US" dirty="0" smtClean="0"/>
              <a:t>building </a:t>
            </a:r>
            <a:r>
              <a:rPr lang="en-US" dirty="0"/>
              <a:t>power </a:t>
            </a:r>
            <a:r>
              <a:rPr lang="en-US" dirty="0" smtClean="0"/>
              <a:t>systems</a:t>
            </a:r>
            <a:endParaRPr lang="ar-SA" dirty="0" smtClean="0"/>
          </a:p>
          <a:p>
            <a:pPr algn="just" rtl="0"/>
            <a:r>
              <a:rPr lang="en-US" dirty="0" smtClean="0"/>
              <a:t>lighting </a:t>
            </a:r>
            <a:endParaRPr lang="ar-SA" dirty="0" smtClean="0"/>
          </a:p>
          <a:p>
            <a:pPr algn="just" rtl="0"/>
            <a:r>
              <a:rPr lang="en-US" dirty="0" smtClean="0"/>
              <a:t>building </a:t>
            </a:r>
            <a:r>
              <a:rPr lang="en-US" dirty="0"/>
              <a:t>transportation systems </a:t>
            </a:r>
            <a:endParaRPr lang="ar-SA" dirty="0" smtClean="0"/>
          </a:p>
          <a:p>
            <a:pPr algn="just" rtl="0"/>
            <a:r>
              <a:rPr lang="en-US" dirty="0" smtClean="0"/>
              <a:t>acoustics</a:t>
            </a:r>
            <a:r>
              <a:rPr lang="en-US" dirty="0"/>
              <a:t>, noise and vibration control </a:t>
            </a:r>
            <a:endParaRPr lang="ar-SA" dirty="0" smtClean="0"/>
          </a:p>
          <a:p>
            <a:pPr algn="just" rtl="0"/>
            <a:r>
              <a:rPr lang="en-US" dirty="0" smtClean="0"/>
              <a:t>building </a:t>
            </a:r>
            <a:r>
              <a:rPr lang="en-US" dirty="0"/>
              <a:t>information </a:t>
            </a:r>
            <a:r>
              <a:rPr lang="en-US" dirty="0" smtClean="0"/>
              <a:t>modelling</a:t>
            </a:r>
            <a:r>
              <a:rPr lang="ar-SA" dirty="0" smtClean="0"/>
              <a:t> </a:t>
            </a:r>
            <a:r>
              <a:rPr lang="en-US" dirty="0" smtClean="0"/>
              <a:t> (BIM)</a:t>
            </a:r>
            <a:endParaRPr lang="en-US" dirty="0"/>
          </a:p>
        </p:txBody>
      </p:sp>
      <p:pic>
        <p:nvPicPr>
          <p:cNvPr id="4" name="صورة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22144" y="3567078"/>
            <a:ext cx="2793206" cy="2193131"/>
          </a:xfrm>
          <a:prstGeom prst="rect">
            <a:avLst/>
          </a:prstGeom>
          <a:ln>
            <a:solidFill>
              <a:schemeClr val="accent1"/>
            </a:solidFill>
          </a:ln>
        </p:spPr>
      </p:pic>
    </p:spTree>
    <p:extLst>
      <p:ext uri="{BB962C8B-B14F-4D97-AF65-F5344CB8AC3E}">
        <p14:creationId xmlns:p14="http://schemas.microsoft.com/office/powerpoint/2010/main" val="168483668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838200" y="1981200"/>
            <a:ext cx="7772400" cy="1470025"/>
          </a:xfrm>
        </p:spPr>
        <p:txBody>
          <a:bodyPr>
            <a:noAutofit/>
          </a:bodyPr>
          <a:lstStyle/>
          <a:p>
            <a:r>
              <a:rPr lang="en-US" sz="4000" dirty="0" smtClean="0"/>
              <a:t/>
            </a:r>
            <a:br>
              <a:rPr lang="en-US" sz="4000" dirty="0" smtClean="0"/>
            </a:br>
            <a:r>
              <a:rPr lang="ar-SA" sz="4000" dirty="0" smtClean="0"/>
              <a:t>العمارة كــ عمارة</a:t>
            </a:r>
            <a:r>
              <a:rPr lang="en-US" sz="4000" dirty="0"/>
              <a:t/>
            </a:r>
            <a:br>
              <a:rPr lang="en-US" sz="4000" dirty="0"/>
            </a:br>
            <a:r>
              <a:rPr lang="en-US" sz="4000" dirty="0" smtClean="0"/>
              <a:t>Architecture As Architecture</a:t>
            </a:r>
            <a:endParaRPr lang="en-US" sz="4000" dirty="0"/>
          </a:p>
        </p:txBody>
      </p:sp>
      <p:sp>
        <p:nvSpPr>
          <p:cNvPr id="3" name="عنوان فرعي 2"/>
          <p:cNvSpPr>
            <a:spLocks noGrp="1"/>
          </p:cNvSpPr>
          <p:nvPr>
            <p:ph type="subTitle" idx="1"/>
          </p:nvPr>
        </p:nvSpPr>
        <p:spPr/>
        <p:txBody>
          <a:bodyPr>
            <a:normAutofit/>
          </a:bodyPr>
          <a:lstStyle/>
          <a:p>
            <a:endParaRPr lang="en-US" b="1"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55671903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9483" y="990600"/>
            <a:ext cx="7773338" cy="1596177"/>
          </a:xfrm>
        </p:spPr>
        <p:txBody>
          <a:bodyPr/>
          <a:lstStyle/>
          <a:p>
            <a:r>
              <a:rPr lang="ar-BH" dirty="0" smtClean="0"/>
              <a:t>تعريف عام </a:t>
            </a:r>
            <a:r>
              <a:rPr lang="ar-BH" dirty="0" smtClean="0"/>
              <a:t>للعمارة</a:t>
            </a:r>
            <a:r>
              <a:rPr lang="en-US" dirty="0" smtClean="0"/>
              <a:t/>
            </a:r>
            <a:br>
              <a:rPr lang="en-US" dirty="0" smtClean="0"/>
            </a:br>
            <a:endParaRPr lang="ar-BH" dirty="0"/>
          </a:p>
        </p:txBody>
      </p:sp>
      <p:sp>
        <p:nvSpPr>
          <p:cNvPr id="3" name="Content Placeholder 2"/>
          <p:cNvSpPr>
            <a:spLocks noGrp="1"/>
          </p:cNvSpPr>
          <p:nvPr>
            <p:ph idx="1"/>
          </p:nvPr>
        </p:nvSpPr>
        <p:spPr>
          <a:xfrm>
            <a:off x="609600" y="2057400"/>
            <a:ext cx="7772400" cy="4525963"/>
          </a:xfrm>
        </p:spPr>
        <p:txBody>
          <a:bodyPr>
            <a:normAutofit/>
          </a:bodyPr>
          <a:lstStyle/>
          <a:p>
            <a:pPr algn="just" rtl="1"/>
            <a:r>
              <a:rPr lang="ar-BH" b="1" dirty="0">
                <a:solidFill>
                  <a:srgbClr val="706F6F"/>
                </a:solidFill>
                <a:latin typeface="tahoma"/>
              </a:rPr>
              <a:t>العمارة</a:t>
            </a:r>
            <a:r>
              <a:rPr lang="ar-BH" dirty="0">
                <a:solidFill>
                  <a:srgbClr val="706F6F"/>
                </a:solidFill>
                <a:latin typeface="tahoma"/>
              </a:rPr>
              <a:t> هي </a:t>
            </a:r>
            <a:r>
              <a:rPr lang="ar-BH" dirty="0">
                <a:solidFill>
                  <a:srgbClr val="007DC3"/>
                </a:solidFill>
                <a:latin typeface="tahoma"/>
                <a:hlinkClick r:id="rId2"/>
              </a:rPr>
              <a:t>فن</a:t>
            </a:r>
            <a:r>
              <a:rPr lang="ar-BH" dirty="0">
                <a:solidFill>
                  <a:srgbClr val="706F6F"/>
                </a:solidFill>
                <a:latin typeface="tahoma"/>
              </a:rPr>
              <a:t> </a:t>
            </a:r>
            <a:r>
              <a:rPr lang="ar-BH" dirty="0">
                <a:solidFill>
                  <a:srgbClr val="007DC3"/>
                </a:solidFill>
                <a:latin typeface="tahoma"/>
                <a:hlinkClick r:id="rId3"/>
              </a:rPr>
              <a:t>وعلم</a:t>
            </a:r>
            <a:r>
              <a:rPr lang="ar-BH" dirty="0">
                <a:solidFill>
                  <a:srgbClr val="706F6F"/>
                </a:solidFill>
                <a:latin typeface="tahoma"/>
              </a:rPr>
              <a:t> </a:t>
            </a:r>
            <a:r>
              <a:rPr lang="ar-BH" dirty="0">
                <a:solidFill>
                  <a:srgbClr val="007DC3"/>
                </a:solidFill>
                <a:latin typeface="tahoma"/>
                <a:hlinkClick r:id="rId4"/>
              </a:rPr>
              <a:t>تصميم</a:t>
            </a:r>
            <a:r>
              <a:rPr lang="ar-BH" dirty="0">
                <a:solidFill>
                  <a:srgbClr val="706F6F"/>
                </a:solidFill>
                <a:latin typeface="tahoma"/>
              </a:rPr>
              <a:t> و</a:t>
            </a:r>
            <a:r>
              <a:rPr lang="ar-BH" dirty="0">
                <a:solidFill>
                  <a:srgbClr val="007DC3"/>
                </a:solidFill>
                <a:latin typeface="tahoma"/>
                <a:hlinkClick r:id="rId5"/>
              </a:rPr>
              <a:t>تخطيط</a:t>
            </a:r>
            <a:r>
              <a:rPr lang="ar-BH" dirty="0">
                <a:solidFill>
                  <a:srgbClr val="706F6F"/>
                </a:solidFill>
                <a:latin typeface="tahoma"/>
              </a:rPr>
              <a:t> و</a:t>
            </a:r>
            <a:r>
              <a:rPr lang="ar-BH" dirty="0">
                <a:solidFill>
                  <a:srgbClr val="007DC3"/>
                </a:solidFill>
                <a:latin typeface="tahoma"/>
                <a:hlinkClick r:id="rId6"/>
              </a:rPr>
              <a:t>تشييد</a:t>
            </a:r>
            <a:r>
              <a:rPr lang="ar-BH" dirty="0">
                <a:solidFill>
                  <a:srgbClr val="706F6F"/>
                </a:solidFill>
                <a:latin typeface="tahoma"/>
              </a:rPr>
              <a:t> </a:t>
            </a:r>
            <a:r>
              <a:rPr lang="ar-BH" dirty="0">
                <a:solidFill>
                  <a:srgbClr val="007DC3"/>
                </a:solidFill>
                <a:latin typeface="tahoma"/>
                <a:hlinkClick r:id="rId7"/>
              </a:rPr>
              <a:t>المباني</a:t>
            </a:r>
            <a:r>
              <a:rPr lang="ar-BH" dirty="0">
                <a:solidFill>
                  <a:srgbClr val="706F6F"/>
                </a:solidFill>
                <a:latin typeface="tahoma"/>
              </a:rPr>
              <a:t> </a:t>
            </a:r>
            <a:r>
              <a:rPr lang="ar-BH" dirty="0" smtClean="0">
                <a:solidFill>
                  <a:srgbClr val="706F6F"/>
                </a:solidFill>
                <a:latin typeface="tahoma"/>
              </a:rPr>
              <a:t>والمنشات، </a:t>
            </a:r>
            <a:r>
              <a:rPr lang="ar-BH" dirty="0">
                <a:solidFill>
                  <a:srgbClr val="706F6F"/>
                </a:solidFill>
                <a:latin typeface="tahoma"/>
              </a:rPr>
              <a:t>ليغطي بها </a:t>
            </a:r>
            <a:r>
              <a:rPr lang="ar-BH" dirty="0" smtClean="0">
                <a:solidFill>
                  <a:srgbClr val="007DC3"/>
                </a:solidFill>
                <a:latin typeface="tahoma"/>
                <a:hlinkClick r:id="rId8"/>
              </a:rPr>
              <a:t>الإنسان</a:t>
            </a:r>
            <a:r>
              <a:rPr lang="ar-BH" dirty="0" smtClean="0">
                <a:solidFill>
                  <a:srgbClr val="706F6F"/>
                </a:solidFill>
                <a:latin typeface="tahoma"/>
              </a:rPr>
              <a:t> إحتياجات </a:t>
            </a:r>
            <a:r>
              <a:rPr lang="ar-BH" dirty="0">
                <a:solidFill>
                  <a:srgbClr val="706F6F"/>
                </a:solidFill>
                <a:latin typeface="tahoma"/>
              </a:rPr>
              <a:t>مادية </a:t>
            </a:r>
            <a:r>
              <a:rPr lang="ar-BH" dirty="0" smtClean="0">
                <a:solidFill>
                  <a:srgbClr val="706F6F"/>
                </a:solidFill>
                <a:latin typeface="tahoma"/>
              </a:rPr>
              <a:t>و حسية معنوية </a:t>
            </a:r>
            <a:r>
              <a:rPr lang="ar-BH" dirty="0">
                <a:solidFill>
                  <a:srgbClr val="706F6F"/>
                </a:solidFill>
                <a:latin typeface="tahoma"/>
              </a:rPr>
              <a:t>وذلك </a:t>
            </a:r>
            <a:r>
              <a:rPr lang="ar-BH" dirty="0" smtClean="0">
                <a:solidFill>
                  <a:srgbClr val="706F6F"/>
                </a:solidFill>
                <a:latin typeface="tahoma"/>
              </a:rPr>
              <a:t>من خلال إستخدام </a:t>
            </a:r>
            <a:r>
              <a:rPr lang="ar-BH" dirty="0">
                <a:solidFill>
                  <a:srgbClr val="706F6F"/>
                </a:solidFill>
                <a:latin typeface="tahoma"/>
              </a:rPr>
              <a:t>مواد و</a:t>
            </a:r>
            <a:r>
              <a:rPr lang="ar-BH" dirty="0">
                <a:solidFill>
                  <a:srgbClr val="007DC3"/>
                </a:solidFill>
                <a:latin typeface="tahoma"/>
                <a:hlinkClick r:id="rId9"/>
              </a:rPr>
              <a:t>أساليب إنشائية</a:t>
            </a:r>
            <a:r>
              <a:rPr lang="ar-BH" dirty="0">
                <a:solidFill>
                  <a:srgbClr val="706F6F"/>
                </a:solidFill>
                <a:latin typeface="tahoma"/>
              </a:rPr>
              <a:t> مختلفة</a:t>
            </a:r>
            <a:r>
              <a:rPr lang="ar-BH" dirty="0" smtClean="0">
                <a:solidFill>
                  <a:srgbClr val="706F6F"/>
                </a:solidFill>
                <a:latin typeface="tahoma"/>
              </a:rPr>
              <a:t>. </a:t>
            </a:r>
          </a:p>
          <a:p>
            <a:pPr algn="just" rtl="1"/>
            <a:r>
              <a:rPr lang="ar-BH" dirty="0" smtClean="0">
                <a:solidFill>
                  <a:srgbClr val="706F6F"/>
                </a:solidFill>
                <a:latin typeface="tahoma"/>
              </a:rPr>
              <a:t>لتوصل رسالة أو مجموعة رسائل مختلفة الى </a:t>
            </a:r>
            <a:r>
              <a:rPr lang="ar-BH" dirty="0" smtClean="0">
                <a:solidFill>
                  <a:srgbClr val="FF0000"/>
                </a:solidFill>
                <a:latin typeface="tahoma"/>
              </a:rPr>
              <a:t>المستخدم</a:t>
            </a:r>
            <a:r>
              <a:rPr lang="ar-BH" dirty="0" smtClean="0">
                <a:solidFill>
                  <a:srgbClr val="706F6F"/>
                </a:solidFill>
                <a:latin typeface="tahoma"/>
              </a:rPr>
              <a:t> و</a:t>
            </a:r>
            <a:r>
              <a:rPr lang="ar-BH" dirty="0" smtClean="0">
                <a:solidFill>
                  <a:srgbClr val="FF0000"/>
                </a:solidFill>
                <a:latin typeface="tahoma"/>
              </a:rPr>
              <a:t>المتلقي</a:t>
            </a:r>
            <a:r>
              <a:rPr lang="ar-BH" dirty="0" smtClean="0">
                <a:solidFill>
                  <a:srgbClr val="706F6F"/>
                </a:solidFill>
                <a:latin typeface="tahoma"/>
              </a:rPr>
              <a:t> و</a:t>
            </a:r>
            <a:r>
              <a:rPr lang="ar-BH" dirty="0" smtClean="0">
                <a:solidFill>
                  <a:srgbClr val="FF0000"/>
                </a:solidFill>
                <a:latin typeface="tahoma"/>
              </a:rPr>
              <a:t>الزائر</a:t>
            </a:r>
          </a:p>
        </p:txBody>
      </p:sp>
    </p:spTree>
    <p:extLst>
      <p:ext uri="{BB962C8B-B14F-4D97-AF65-F5344CB8AC3E}">
        <p14:creationId xmlns:p14="http://schemas.microsoft.com/office/powerpoint/2010/main" val="32328337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554162"/>
          </a:xfrm>
        </p:spPr>
        <p:txBody>
          <a:bodyPr>
            <a:normAutofit/>
          </a:bodyPr>
          <a:lstStyle/>
          <a:p>
            <a:r>
              <a:rPr lang="ar-BH" dirty="0"/>
              <a:t> </a:t>
            </a:r>
            <a:r>
              <a:rPr lang="ar-BH" dirty="0" smtClean="0"/>
              <a:t>يتسع </a:t>
            </a:r>
            <a:r>
              <a:rPr lang="ar-BH" dirty="0"/>
              <a:t>مجال العمارة ليشمل مجالات مختلفة من نواحي المعرفة والعلوم الإنسانية، مثل:</a:t>
            </a:r>
            <a:br>
              <a:rPr lang="ar-BH" dirty="0"/>
            </a:br>
            <a:endParaRPr lang="ar-BH" dirty="0"/>
          </a:p>
        </p:txBody>
      </p:sp>
      <p:sp>
        <p:nvSpPr>
          <p:cNvPr id="3" name="Content Placeholder 2"/>
          <p:cNvSpPr>
            <a:spLocks noGrp="1"/>
          </p:cNvSpPr>
          <p:nvPr>
            <p:ph idx="1"/>
          </p:nvPr>
        </p:nvSpPr>
        <p:spPr>
          <a:xfrm>
            <a:off x="685565" y="1828800"/>
            <a:ext cx="7772870" cy="3424107"/>
          </a:xfrm>
        </p:spPr>
        <p:txBody>
          <a:bodyPr>
            <a:normAutofit fontScale="92500" lnSpcReduction="10000"/>
          </a:bodyPr>
          <a:lstStyle/>
          <a:p>
            <a:pPr algn="l" rtl="0"/>
            <a:r>
              <a:rPr lang="en-US" dirty="0" smtClean="0"/>
              <a:t>Mathematics.</a:t>
            </a:r>
            <a:r>
              <a:rPr lang="ar-BH" dirty="0"/>
              <a:t> </a:t>
            </a:r>
            <a:r>
              <a:rPr lang="ar-BH" dirty="0" smtClean="0"/>
              <a:t>الرياضيات </a:t>
            </a:r>
            <a:endParaRPr lang="en-US" dirty="0" smtClean="0"/>
          </a:p>
          <a:p>
            <a:pPr algn="l" rtl="0"/>
            <a:r>
              <a:rPr lang="en-US" dirty="0" smtClean="0"/>
              <a:t>Science and technology.</a:t>
            </a:r>
            <a:r>
              <a:rPr lang="ar-BH" dirty="0"/>
              <a:t> العلوم </a:t>
            </a:r>
            <a:r>
              <a:rPr lang="ar-BH" dirty="0" smtClean="0"/>
              <a:t>والتكنولوجيا </a:t>
            </a:r>
            <a:endParaRPr lang="en-US" dirty="0" smtClean="0"/>
          </a:p>
          <a:p>
            <a:pPr algn="l" rtl="0"/>
            <a:r>
              <a:rPr lang="en-US" dirty="0" smtClean="0"/>
              <a:t>Religion. </a:t>
            </a:r>
            <a:r>
              <a:rPr lang="ar-BH" dirty="0" smtClean="0"/>
              <a:t> الدين</a:t>
            </a:r>
            <a:endParaRPr lang="en-US" dirty="0" smtClean="0"/>
          </a:p>
          <a:p>
            <a:pPr algn="l" rtl="0"/>
            <a:r>
              <a:rPr lang="en-US" dirty="0" smtClean="0"/>
              <a:t>History.</a:t>
            </a:r>
            <a:r>
              <a:rPr lang="ar-BH" dirty="0"/>
              <a:t> التاريخ </a:t>
            </a:r>
            <a:endParaRPr lang="en-US" dirty="0" smtClean="0"/>
          </a:p>
          <a:p>
            <a:pPr algn="l" rtl="0"/>
            <a:r>
              <a:rPr lang="en-US" dirty="0" smtClean="0"/>
              <a:t>Psychology.</a:t>
            </a:r>
            <a:r>
              <a:rPr lang="ar-BH" dirty="0"/>
              <a:t> علم </a:t>
            </a:r>
            <a:r>
              <a:rPr lang="ar-BH" dirty="0" smtClean="0"/>
              <a:t>النفس </a:t>
            </a:r>
            <a:endParaRPr lang="en-US" dirty="0" smtClean="0"/>
          </a:p>
          <a:p>
            <a:pPr algn="l" rtl="0"/>
            <a:r>
              <a:rPr lang="en-US" dirty="0" smtClean="0"/>
              <a:t>Politics.</a:t>
            </a:r>
            <a:r>
              <a:rPr lang="ar-BH" dirty="0"/>
              <a:t> السياسة </a:t>
            </a:r>
            <a:endParaRPr lang="en-US" dirty="0" smtClean="0"/>
          </a:p>
          <a:p>
            <a:pPr algn="l" rtl="0"/>
            <a:r>
              <a:rPr lang="en-US" dirty="0" smtClean="0"/>
              <a:t>Philosophy.</a:t>
            </a:r>
            <a:r>
              <a:rPr lang="ar-BH" dirty="0" smtClean="0"/>
              <a:t>الفلسفة </a:t>
            </a:r>
            <a:endParaRPr lang="en-US" dirty="0" smtClean="0"/>
          </a:p>
          <a:p>
            <a:pPr algn="l" rtl="0"/>
            <a:r>
              <a:rPr lang="en-US" dirty="0" smtClean="0"/>
              <a:t>Social sciences.</a:t>
            </a:r>
            <a:r>
              <a:rPr lang="ar-BH" dirty="0"/>
              <a:t> العلوم </a:t>
            </a:r>
            <a:r>
              <a:rPr lang="ar-BH" dirty="0" smtClean="0"/>
              <a:t>الاجتماعية </a:t>
            </a:r>
            <a:endParaRPr lang="en-US" dirty="0" smtClean="0"/>
          </a:p>
          <a:p>
            <a:pPr algn="l" rtl="0"/>
            <a:r>
              <a:rPr lang="en-US" dirty="0" smtClean="0"/>
              <a:t>Habits. </a:t>
            </a:r>
            <a:r>
              <a:rPr lang="ar-BH" dirty="0" smtClean="0"/>
              <a:t> </a:t>
            </a:r>
            <a:r>
              <a:rPr lang="ar-BH" dirty="0"/>
              <a:t>العادات والتقاليد</a:t>
            </a:r>
            <a:endParaRPr lang="en-US" dirty="0" smtClean="0"/>
          </a:p>
          <a:p>
            <a:pPr algn="l" rtl="0"/>
            <a:r>
              <a:rPr lang="en-US" dirty="0" smtClean="0"/>
              <a:t>Culture and art. </a:t>
            </a:r>
            <a:r>
              <a:rPr lang="ar-BH" dirty="0"/>
              <a:t>الثقافة والفن بصيغته </a:t>
            </a:r>
            <a:r>
              <a:rPr lang="ar-BH" dirty="0" smtClean="0"/>
              <a:t>الشاملة</a:t>
            </a:r>
            <a:endParaRPr lang="ar-BH" dirty="0"/>
          </a:p>
        </p:txBody>
      </p:sp>
    </p:spTree>
    <p:extLst>
      <p:ext uri="{BB962C8B-B14F-4D97-AF65-F5344CB8AC3E}">
        <p14:creationId xmlns:p14="http://schemas.microsoft.com/office/powerpoint/2010/main" val="343490973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762000"/>
            <a:ext cx="8229600" cy="2209800"/>
          </a:xfrm>
        </p:spPr>
        <p:txBody>
          <a:bodyPr>
            <a:normAutofit/>
          </a:bodyPr>
          <a:lstStyle/>
          <a:p>
            <a:pPr algn="ctr" rtl="1"/>
            <a:r>
              <a:rPr lang="en-US" b="1" dirty="0" smtClean="0"/>
              <a:t>Generally; there are Three </a:t>
            </a:r>
            <a:r>
              <a:rPr lang="en-US" b="1" dirty="0"/>
              <a:t>effected environments on the </a:t>
            </a:r>
            <a:br>
              <a:rPr lang="en-US" b="1" dirty="0"/>
            </a:br>
            <a:r>
              <a:rPr lang="en-US" b="1" dirty="0"/>
              <a:t>architecture:</a:t>
            </a:r>
            <a:br>
              <a:rPr lang="en-US" b="1" dirty="0"/>
            </a:br>
            <a:endParaRPr lang="ar-BH" b="1" dirty="0"/>
          </a:p>
        </p:txBody>
      </p:sp>
      <p:sp>
        <p:nvSpPr>
          <p:cNvPr id="3" name="Content Placeholder 2"/>
          <p:cNvSpPr>
            <a:spLocks noGrp="1"/>
          </p:cNvSpPr>
          <p:nvPr>
            <p:ph idx="1"/>
          </p:nvPr>
        </p:nvSpPr>
        <p:spPr>
          <a:xfrm>
            <a:off x="457200" y="2057400"/>
            <a:ext cx="8229600" cy="4068763"/>
          </a:xfrm>
        </p:spPr>
        <p:txBody>
          <a:bodyPr/>
          <a:lstStyle/>
          <a:p>
            <a:pPr marL="0" indent="0" algn="l" rtl="0">
              <a:buNone/>
            </a:pPr>
            <a:endParaRPr lang="en-US" dirty="0" smtClean="0"/>
          </a:p>
          <a:p>
            <a:pPr marL="0" indent="0" algn="l" rtl="0">
              <a:buNone/>
            </a:pPr>
            <a:endParaRPr lang="en-US" dirty="0"/>
          </a:p>
          <a:p>
            <a:pPr marL="0" indent="0" algn="l" rtl="0">
              <a:buNone/>
            </a:pPr>
            <a:r>
              <a:rPr lang="en-US" dirty="0" smtClean="0"/>
              <a:t>1- Natural environment.</a:t>
            </a:r>
          </a:p>
          <a:p>
            <a:pPr marL="0" indent="0" algn="l" rtl="0">
              <a:buNone/>
            </a:pPr>
            <a:r>
              <a:rPr lang="en-US" dirty="0" smtClean="0"/>
              <a:t>2- Cultural environment.</a:t>
            </a:r>
          </a:p>
          <a:p>
            <a:pPr marL="0" indent="0" algn="l" rtl="0">
              <a:buNone/>
            </a:pPr>
            <a:r>
              <a:rPr lang="en-US" dirty="0" smtClean="0"/>
              <a:t>3- Individual environments.</a:t>
            </a:r>
          </a:p>
          <a:p>
            <a:pPr marL="0" indent="0" algn="l" rtl="0">
              <a:buNone/>
            </a:pPr>
            <a:endParaRPr lang="ar-BH" dirty="0"/>
          </a:p>
        </p:txBody>
      </p:sp>
    </p:spTree>
    <p:extLst>
      <p:ext uri="{BB962C8B-B14F-4D97-AF65-F5344CB8AC3E}">
        <p14:creationId xmlns:p14="http://schemas.microsoft.com/office/powerpoint/2010/main" val="263575770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BH"/>
          </a:p>
        </p:txBody>
      </p:sp>
      <p:sp>
        <p:nvSpPr>
          <p:cNvPr id="3" name="Content Placeholder 2"/>
          <p:cNvSpPr>
            <a:spLocks noGrp="1"/>
          </p:cNvSpPr>
          <p:nvPr>
            <p:ph idx="1"/>
          </p:nvPr>
        </p:nvSpPr>
        <p:spPr/>
        <p:txBody>
          <a:bodyPr>
            <a:normAutofit/>
          </a:bodyPr>
          <a:lstStyle/>
          <a:p>
            <a:pPr algn="r" rtl="1"/>
            <a:r>
              <a:rPr lang="ar-BH" dirty="0">
                <a:solidFill>
                  <a:srgbClr val="FF0000"/>
                </a:solidFill>
              </a:rPr>
              <a:t>قد يعني مصطلح عمارة ما يلي:</a:t>
            </a:r>
          </a:p>
          <a:p>
            <a:pPr algn="r" rtl="1"/>
            <a:r>
              <a:rPr lang="ar-BH" dirty="0"/>
              <a:t>مصطلح عام لوصف المباني والمنشآت المادية.</a:t>
            </a:r>
          </a:p>
          <a:p>
            <a:pPr algn="r" rtl="1"/>
            <a:r>
              <a:rPr lang="ar-BH" dirty="0"/>
              <a:t>فن وعلم تصميم المباني.</a:t>
            </a:r>
          </a:p>
          <a:p>
            <a:pPr algn="r" rtl="1"/>
            <a:r>
              <a:rPr lang="ar-BH" dirty="0"/>
              <a:t>أسلوب التصميم وطريقة تشييد المباني والمنشآت.</a:t>
            </a:r>
          </a:p>
          <a:p>
            <a:pPr algn="r" rtl="1"/>
            <a:r>
              <a:rPr lang="ar-BH" dirty="0"/>
              <a:t>النشاط التصميمي للمعماري، </a:t>
            </a:r>
            <a:r>
              <a:rPr lang="ar-BH" dirty="0" smtClean="0"/>
              <a:t>ممكن أن يكون على </a:t>
            </a:r>
            <a:r>
              <a:rPr lang="ar-BH" dirty="0"/>
              <a:t>المستوى </a:t>
            </a:r>
            <a:r>
              <a:rPr lang="ar-BH" dirty="0" smtClean="0"/>
              <a:t>الكلي العام </a:t>
            </a:r>
            <a:r>
              <a:rPr lang="ar-BH" dirty="0"/>
              <a:t>(تصميم عمراني، وتخطيط عمراني</a:t>
            </a:r>
            <a:r>
              <a:rPr lang="ar-BH" dirty="0" smtClean="0"/>
              <a:t>، والتخطيط </a:t>
            </a:r>
            <a:r>
              <a:rPr lang="ar-BH" dirty="0"/>
              <a:t>الإقليمي، وهندسة عمارة البيئة) أو على المستوى الجزئي </a:t>
            </a:r>
            <a:r>
              <a:rPr lang="ar-BH" dirty="0" smtClean="0"/>
              <a:t>الخاص (التأثيث والتصميم </a:t>
            </a:r>
            <a:r>
              <a:rPr lang="ar-BH" dirty="0"/>
              <a:t>الداخلي).</a:t>
            </a:r>
          </a:p>
          <a:p>
            <a:pPr algn="r" rtl="1"/>
            <a:endParaRPr lang="ar-BH" dirty="0"/>
          </a:p>
          <a:p>
            <a:pPr algn="r" rtl="1"/>
            <a:endParaRPr lang="ar-BH" dirty="0"/>
          </a:p>
        </p:txBody>
      </p:sp>
    </p:spTree>
    <p:extLst>
      <p:ext uri="{BB962C8B-B14F-4D97-AF65-F5344CB8AC3E}">
        <p14:creationId xmlns:p14="http://schemas.microsoft.com/office/powerpoint/2010/main" val="195500602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rtl="0"/>
            <a:r>
              <a:rPr lang="en-US" b="1" dirty="0" smtClean="0">
                <a:solidFill>
                  <a:srgbClr val="FF0000"/>
                </a:solidFill>
                <a:latin typeface="Arial Narrow" panose="020B0606020202030204" pitchFamily="34" charset="0"/>
              </a:rPr>
              <a:t>Final conclusions </a:t>
            </a:r>
            <a:endParaRPr lang="ar-BH" b="1" dirty="0">
              <a:solidFill>
                <a:srgbClr val="FF0000"/>
              </a:solidFill>
              <a:latin typeface="Arial Narrow" panose="020B0606020202030204" pitchFamily="34" charset="0"/>
            </a:endParaRPr>
          </a:p>
        </p:txBody>
      </p:sp>
      <p:sp>
        <p:nvSpPr>
          <p:cNvPr id="3" name="Content Placeholder 2"/>
          <p:cNvSpPr>
            <a:spLocks noGrp="1"/>
          </p:cNvSpPr>
          <p:nvPr>
            <p:ph idx="1"/>
          </p:nvPr>
        </p:nvSpPr>
        <p:spPr>
          <a:xfrm>
            <a:off x="628650" y="1897062"/>
            <a:ext cx="7886700" cy="4351338"/>
          </a:xfrm>
        </p:spPr>
        <p:txBody>
          <a:bodyPr>
            <a:normAutofit/>
          </a:bodyPr>
          <a:lstStyle/>
          <a:p>
            <a:pPr algn="just" rtl="0"/>
            <a:r>
              <a:rPr lang="en-US" sz="3200" dirty="0" smtClean="0">
                <a:cs typeface="+mj-cs"/>
              </a:rPr>
              <a:t>Finally; the architecture is not art or engineering, its another kind of the knowledge beside the art and the engineering called </a:t>
            </a:r>
            <a:r>
              <a:rPr lang="en-US" sz="3200" b="1" dirty="0" smtClean="0">
                <a:cs typeface="+mj-cs"/>
              </a:rPr>
              <a:t>Architecture</a:t>
            </a:r>
            <a:r>
              <a:rPr lang="en-US" sz="3200" dirty="0" smtClean="0">
                <a:cs typeface="+mj-cs"/>
              </a:rPr>
              <a:t>.</a:t>
            </a:r>
          </a:p>
          <a:p>
            <a:pPr algn="just" rtl="0"/>
            <a:r>
              <a:rPr lang="en-US" sz="3200" dirty="0" smtClean="0">
                <a:cs typeface="+mj-cs"/>
              </a:rPr>
              <a:t>It has its own specific characteristics.</a:t>
            </a:r>
          </a:p>
          <a:p>
            <a:pPr algn="just" rtl="0"/>
            <a:r>
              <a:rPr lang="en-US" sz="3200" dirty="0" smtClean="0">
                <a:cs typeface="+mj-cs"/>
              </a:rPr>
              <a:t>The arts and engineering roles seems to be match, but the architecture has different roles.</a:t>
            </a:r>
          </a:p>
        </p:txBody>
      </p:sp>
    </p:spTree>
    <p:extLst>
      <p:ext uri="{BB962C8B-B14F-4D97-AF65-F5344CB8AC3E}">
        <p14:creationId xmlns:p14="http://schemas.microsoft.com/office/powerpoint/2010/main" val="78964922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BH"/>
          </a:p>
        </p:txBody>
      </p:sp>
      <p:sp>
        <p:nvSpPr>
          <p:cNvPr id="3" name="Content Placeholder 2"/>
          <p:cNvSpPr>
            <a:spLocks noGrp="1"/>
          </p:cNvSpPr>
          <p:nvPr>
            <p:ph idx="1"/>
          </p:nvPr>
        </p:nvSpPr>
        <p:spPr/>
        <p:txBody>
          <a:bodyPr>
            <a:noAutofit/>
          </a:bodyPr>
          <a:lstStyle/>
          <a:p>
            <a:pPr lvl="0" algn="just" rtl="0"/>
            <a:r>
              <a:rPr lang="en-US" sz="3200" dirty="0" smtClean="0">
                <a:solidFill>
                  <a:prstClr val="black"/>
                </a:solidFill>
                <a:cs typeface="+mj-cs"/>
              </a:rPr>
              <a:t>The architect is not an artist or engineer he is more then that; he is an architect.</a:t>
            </a:r>
          </a:p>
          <a:p>
            <a:pPr lvl="0" algn="just" rtl="0"/>
            <a:r>
              <a:rPr lang="en-US" sz="3200" dirty="0" smtClean="0">
                <a:solidFill>
                  <a:prstClr val="black"/>
                </a:solidFill>
                <a:cs typeface="+mj-cs"/>
              </a:rPr>
              <a:t>For </a:t>
            </a:r>
            <a:r>
              <a:rPr lang="en-US" sz="3200" dirty="0">
                <a:solidFill>
                  <a:prstClr val="black"/>
                </a:solidFill>
                <a:cs typeface="+mj-cs"/>
              </a:rPr>
              <a:t>the accreditation its go's throw  many different specific countries, such as; National Architecture Accreditation Board (</a:t>
            </a:r>
            <a:r>
              <a:rPr lang="en-US" sz="3200" dirty="0">
                <a:solidFill>
                  <a:srgbClr val="FF0000"/>
                </a:solidFill>
                <a:cs typeface="+mj-cs"/>
              </a:rPr>
              <a:t>NAAB</a:t>
            </a:r>
            <a:r>
              <a:rPr lang="en-US" sz="3200" dirty="0">
                <a:solidFill>
                  <a:prstClr val="black"/>
                </a:solidFill>
                <a:cs typeface="+mj-cs"/>
              </a:rPr>
              <a:t>), Royal Institute of British Architects (</a:t>
            </a:r>
            <a:r>
              <a:rPr lang="en-US" sz="3200" dirty="0">
                <a:solidFill>
                  <a:srgbClr val="FF0000"/>
                </a:solidFill>
                <a:cs typeface="+mj-cs"/>
              </a:rPr>
              <a:t>RIBA</a:t>
            </a:r>
            <a:r>
              <a:rPr lang="en-US" sz="3200" dirty="0" smtClean="0">
                <a:solidFill>
                  <a:prstClr val="black"/>
                </a:solidFill>
                <a:cs typeface="+mj-cs"/>
              </a:rPr>
              <a:t>), </a:t>
            </a:r>
            <a:r>
              <a:rPr lang="en-US" sz="3200" dirty="0">
                <a:solidFill>
                  <a:prstClr val="black"/>
                </a:solidFill>
                <a:cs typeface="+mj-cs"/>
              </a:rPr>
              <a:t>Architects Accreditation Council Of Australia (</a:t>
            </a:r>
            <a:r>
              <a:rPr lang="en-US" sz="3200" dirty="0">
                <a:solidFill>
                  <a:srgbClr val="FF0000"/>
                </a:solidFill>
                <a:cs typeface="+mj-cs"/>
              </a:rPr>
              <a:t>AACA</a:t>
            </a:r>
            <a:r>
              <a:rPr lang="en-US" sz="3200" dirty="0" smtClean="0">
                <a:solidFill>
                  <a:prstClr val="black"/>
                </a:solidFill>
                <a:cs typeface="+mj-cs"/>
              </a:rPr>
              <a:t>), </a:t>
            </a:r>
            <a:r>
              <a:rPr lang="en-US" sz="3200" dirty="0">
                <a:solidFill>
                  <a:prstClr val="black"/>
                </a:solidFill>
                <a:cs typeface="+mj-cs"/>
              </a:rPr>
              <a:t>Or Canadian Architectural Certification Board (</a:t>
            </a:r>
            <a:r>
              <a:rPr lang="en-US" sz="3200" dirty="0">
                <a:solidFill>
                  <a:srgbClr val="FF0000"/>
                </a:solidFill>
                <a:cs typeface="+mj-cs"/>
              </a:rPr>
              <a:t>CACB</a:t>
            </a:r>
            <a:r>
              <a:rPr lang="en-US" sz="3200" dirty="0">
                <a:solidFill>
                  <a:prstClr val="black"/>
                </a:solidFill>
                <a:cs typeface="+mj-cs"/>
              </a:rPr>
              <a:t>) and else. </a:t>
            </a:r>
            <a:endParaRPr lang="ar-BH" sz="3200" dirty="0">
              <a:solidFill>
                <a:prstClr val="black"/>
              </a:solidFill>
              <a:cs typeface="+mj-cs"/>
            </a:endParaRPr>
          </a:p>
        </p:txBody>
      </p:sp>
    </p:spTree>
    <p:extLst>
      <p:ext uri="{BB962C8B-B14F-4D97-AF65-F5344CB8AC3E}">
        <p14:creationId xmlns:p14="http://schemas.microsoft.com/office/powerpoint/2010/main" val="399574354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332" y="3221293"/>
            <a:ext cx="7886700" cy="1914506"/>
          </a:xfrm>
          <a:solidFill>
            <a:schemeClr val="tx1">
              <a:lumMod val="85000"/>
              <a:lumOff val="15000"/>
            </a:schemeClr>
          </a:solidFill>
        </p:spPr>
        <p:txBody>
          <a:bodyPr>
            <a:noAutofit/>
          </a:bodyPr>
          <a:lstStyle/>
          <a:p>
            <a:pPr algn="just" rtl="1">
              <a:lnSpc>
                <a:spcPct val="150000"/>
              </a:lnSpc>
            </a:pPr>
            <a:r>
              <a:rPr lang="ar-IQ" sz="2100" dirty="0">
                <a:solidFill>
                  <a:schemeClr val="bg1"/>
                </a:solidFill>
                <a:latin typeface="Hacen Promoter Lt" panose="02000000000000000000" pitchFamily="2" charset="-78"/>
                <a:cs typeface="Hacen Promoter Lt" panose="02000000000000000000" pitchFamily="2" charset="-78"/>
              </a:rPr>
              <a:t>فالفن هو موهبة وإبداع وهبها الخالق لكل إنسان لكن بدرجات تختلف بين فرد واخر، بحيث لا نستطيع أن نصنف كل الناس بفنانين إلا الذين يتميزون منهم بالقدرة الإبداعية الهائلة، فكلمة الفن هي دلالة على المهارات المستخدمة لإنتاج أشياء تحمل قيمة جمالية، فالفن: مهارة – حرفة – خبرة – إبداع – حدس –محاكاة.</a:t>
            </a:r>
            <a:endParaRPr lang="en-US" sz="2100" dirty="0">
              <a:solidFill>
                <a:schemeClr val="bg1"/>
              </a:solidFill>
              <a:latin typeface="Hacen Promoter Lt" panose="02000000000000000000" pitchFamily="2" charset="-78"/>
              <a:cs typeface="Hacen Promoter Lt" panose="02000000000000000000" pitchFamily="2" charset="-78"/>
            </a:endParaRPr>
          </a:p>
        </p:txBody>
      </p:sp>
      <p:sp>
        <p:nvSpPr>
          <p:cNvPr id="4" name="Title 1"/>
          <p:cNvSpPr txBox="1">
            <a:spLocks/>
          </p:cNvSpPr>
          <p:nvPr/>
        </p:nvSpPr>
        <p:spPr>
          <a:xfrm>
            <a:off x="609333" y="5379270"/>
            <a:ext cx="7886700" cy="420007"/>
          </a:xfrm>
          <a:prstGeom prst="rect">
            <a:avLst/>
          </a:prstGeom>
          <a:solidFill>
            <a:schemeClr val="tx1">
              <a:lumMod val="85000"/>
              <a:lumOff val="15000"/>
            </a:schemeClr>
          </a:solidFill>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rtl="1">
              <a:lnSpc>
                <a:spcPct val="150000"/>
              </a:lnSpc>
            </a:pPr>
            <a:r>
              <a:rPr lang="ar-IQ" sz="2100" dirty="0">
                <a:solidFill>
                  <a:schemeClr val="bg1"/>
                </a:solidFill>
                <a:latin typeface="Hacen Promoter Lt" panose="02000000000000000000" pitchFamily="2" charset="-78"/>
                <a:cs typeface="Hacen Promoter Lt" panose="02000000000000000000" pitchFamily="2" charset="-78"/>
              </a:rPr>
              <a:t>والفن المعاصر: فعالية طوعية متخيلة واعية ومبدعة </a:t>
            </a:r>
            <a:endParaRPr lang="en-US" sz="2100" dirty="0">
              <a:solidFill>
                <a:schemeClr val="bg1"/>
              </a:solidFill>
              <a:latin typeface="Hacen Promoter Lt" panose="02000000000000000000" pitchFamily="2" charset="-78"/>
              <a:cs typeface="Hacen Promoter Lt" panose="02000000000000000000" pitchFamily="2" charset="-78"/>
            </a:endParaRPr>
          </a:p>
        </p:txBody>
      </p:sp>
      <p:sp>
        <p:nvSpPr>
          <p:cNvPr id="6" name="Rectangle 5"/>
          <p:cNvSpPr/>
          <p:nvPr/>
        </p:nvSpPr>
        <p:spPr>
          <a:xfrm>
            <a:off x="609332" y="1939076"/>
            <a:ext cx="7886700" cy="1061829"/>
          </a:xfrm>
          <a:prstGeom prst="rect">
            <a:avLst/>
          </a:prstGeom>
          <a:solidFill>
            <a:schemeClr val="tx1">
              <a:lumMod val="85000"/>
              <a:lumOff val="15000"/>
            </a:schemeClr>
          </a:solidFill>
        </p:spPr>
        <p:txBody>
          <a:bodyPr wrap="square">
            <a:spAutoFit/>
          </a:bodyPr>
          <a:lstStyle/>
          <a:p>
            <a:pPr algn="just" rtl="1"/>
            <a:r>
              <a:rPr lang="ar-IQ" sz="2100" b="1" dirty="0">
                <a:solidFill>
                  <a:schemeClr val="bg1"/>
                </a:solidFill>
                <a:latin typeface="Hacen Promoter Lt" panose="02000000000000000000" pitchFamily="2" charset="-78"/>
                <a:cs typeface="Hacen Promoter Lt" panose="02000000000000000000" pitchFamily="2" charset="-78"/>
              </a:rPr>
              <a:t>يعرف الفن</a:t>
            </a:r>
            <a:r>
              <a:rPr lang="ar-IQ" sz="2100" dirty="0">
                <a:solidFill>
                  <a:schemeClr val="bg1"/>
                </a:solidFill>
                <a:latin typeface="Hacen Promoter Lt" panose="02000000000000000000" pitchFamily="2" charset="-78"/>
                <a:cs typeface="Hacen Promoter Lt" panose="02000000000000000000" pitchFamily="2" charset="-78"/>
              </a:rPr>
              <a:t> بأنه القدرة على استنطاق الذات بحيث تتيح للإنسان التعبير عن نفسه او محيطه بشكل بصري او صوتي او حركي، ومن الممكن أن يستخدمها الإنسان لترجمة الأحاسيس والصراعات التي تنتابه في ذاته.</a:t>
            </a:r>
            <a:endParaRPr lang="en-US" sz="2100" dirty="0">
              <a:solidFill>
                <a:schemeClr val="bg1"/>
              </a:solidFill>
              <a:latin typeface="Hacen Promoter Lt" panose="02000000000000000000" pitchFamily="2" charset="-78"/>
              <a:cs typeface="Hacen Promoter Lt" panose="02000000000000000000" pitchFamily="2" charset="-78"/>
            </a:endParaRPr>
          </a:p>
        </p:txBody>
      </p:sp>
      <p:sp>
        <p:nvSpPr>
          <p:cNvPr id="7" name="Title 1"/>
          <p:cNvSpPr txBox="1">
            <a:spLocks/>
          </p:cNvSpPr>
          <p:nvPr/>
        </p:nvSpPr>
        <p:spPr>
          <a:xfrm>
            <a:off x="6205606" y="1158080"/>
            <a:ext cx="2290427" cy="537525"/>
          </a:xfrm>
          <a:prstGeom prst="rect">
            <a:avLst/>
          </a:prstGeom>
          <a:solidFill>
            <a:srgbClr val="C00000"/>
          </a:solidFill>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rtl="1"/>
            <a:r>
              <a:rPr lang="ar-IQ" sz="3300" dirty="0">
                <a:solidFill>
                  <a:schemeClr val="bg1"/>
                </a:solidFill>
                <a:latin typeface="Hacen Promoter Lt" panose="02000000000000000000" pitchFamily="2" charset="-78"/>
                <a:cs typeface="Hacen Promoter Lt" panose="02000000000000000000" pitchFamily="2" charset="-78"/>
              </a:rPr>
              <a:t>تعريف الفن:</a:t>
            </a:r>
            <a:endParaRPr lang="en-US" sz="3300" dirty="0">
              <a:solidFill>
                <a:schemeClr val="bg1"/>
              </a:solidFill>
              <a:latin typeface="Hacen Promoter Lt" panose="02000000000000000000" pitchFamily="2" charset="-78"/>
              <a:cs typeface="Hacen Promoter Lt" panose="02000000000000000000" pitchFamily="2" charset="-78"/>
            </a:endParaRPr>
          </a:p>
        </p:txBody>
      </p:sp>
    </p:spTree>
    <p:extLst>
      <p:ext uri="{BB962C8B-B14F-4D97-AF65-F5344CB8AC3E}">
        <p14:creationId xmlns:p14="http://schemas.microsoft.com/office/powerpoint/2010/main" val="178517478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BH" dirty="0"/>
          </a:p>
        </p:txBody>
      </p:sp>
      <p:sp>
        <p:nvSpPr>
          <p:cNvPr id="3" name="Content Placeholder 2"/>
          <p:cNvSpPr>
            <a:spLocks noGrp="1"/>
          </p:cNvSpPr>
          <p:nvPr>
            <p:ph idx="1"/>
          </p:nvPr>
        </p:nvSpPr>
        <p:spPr/>
        <p:txBody>
          <a:bodyPr>
            <a:normAutofit/>
          </a:bodyPr>
          <a:lstStyle/>
          <a:p>
            <a:pPr algn="just" rtl="0"/>
            <a:r>
              <a:rPr lang="en-US" sz="3200" dirty="0">
                <a:solidFill>
                  <a:srgbClr val="222222"/>
                </a:solidFill>
                <a:latin typeface="franklin_gothic_fsbook"/>
              </a:rPr>
              <a:t>The </a:t>
            </a:r>
            <a:r>
              <a:rPr lang="en-US" sz="3200" dirty="0" smtClean="0">
                <a:solidFill>
                  <a:srgbClr val="222222"/>
                </a:solidFill>
                <a:latin typeface="franklin_gothic_fsbook"/>
              </a:rPr>
              <a:t>Canadian Engineering Accreditation Board (CEAB) </a:t>
            </a:r>
            <a:r>
              <a:rPr lang="en-US" sz="3200" dirty="0">
                <a:solidFill>
                  <a:srgbClr val="222222"/>
                </a:solidFill>
                <a:latin typeface="franklin_gothic_fsbook"/>
              </a:rPr>
              <a:t>focuses on accrediting undergraduate engineering programs in </a:t>
            </a:r>
            <a:r>
              <a:rPr lang="en-US" sz="3200" dirty="0" smtClean="0">
                <a:solidFill>
                  <a:srgbClr val="222222"/>
                </a:solidFill>
                <a:latin typeface="franklin_gothic_fsbook"/>
              </a:rPr>
              <a:t>Canada.</a:t>
            </a:r>
          </a:p>
          <a:p>
            <a:pPr algn="just" rtl="0"/>
            <a:r>
              <a:rPr lang="en-US" sz="3200" dirty="0" smtClean="0">
                <a:solidFill>
                  <a:srgbClr val="222222"/>
                </a:solidFill>
                <a:latin typeface="franklin_gothic_fsbook"/>
              </a:rPr>
              <a:t>Accreditation Board for Engineering and Technology (ABET</a:t>
            </a:r>
            <a:r>
              <a:rPr lang="en-US" sz="3200" dirty="0">
                <a:solidFill>
                  <a:srgbClr val="222222"/>
                </a:solidFill>
                <a:latin typeface="franklin_gothic_fsbook"/>
              </a:rPr>
              <a:t>) focuses on accrediting undergraduate engineering programs in </a:t>
            </a:r>
            <a:r>
              <a:rPr lang="en-US" sz="3200" dirty="0" smtClean="0">
                <a:solidFill>
                  <a:srgbClr val="222222"/>
                </a:solidFill>
                <a:latin typeface="franklin_gothic_fsbook"/>
              </a:rPr>
              <a:t>USA.</a:t>
            </a:r>
          </a:p>
          <a:p>
            <a:pPr algn="just" rtl="0"/>
            <a:endParaRPr lang="ar-BH" sz="3200" dirty="0"/>
          </a:p>
        </p:txBody>
      </p:sp>
    </p:spTree>
    <p:extLst>
      <p:ext uri="{BB962C8B-B14F-4D97-AF65-F5344CB8AC3E}">
        <p14:creationId xmlns:p14="http://schemas.microsoft.com/office/powerpoint/2010/main" val="180493855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2"/>
          <p:cNvSpPr/>
          <p:nvPr/>
        </p:nvSpPr>
        <p:spPr>
          <a:xfrm rot="20578119">
            <a:off x="251262" y="2718718"/>
            <a:ext cx="8242850" cy="1569660"/>
          </a:xfrm>
          <a:prstGeom prst="rect">
            <a:avLst/>
          </a:prstGeom>
          <a:noFill/>
        </p:spPr>
        <p:txBody>
          <a:bodyPr wrap="square" lIns="91440" tIns="45720" rIns="91440" bIns="45720">
            <a:spAutoFit/>
          </a:bodyPr>
          <a:lstStyle/>
          <a:p>
            <a:pPr algn="ctr"/>
            <a:r>
              <a:rPr lang="en-US" sz="96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THANK YOU</a:t>
            </a:r>
            <a:endParaRPr lang="ar-SA" sz="96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Tree>
    <p:extLst>
      <p:ext uri="{BB962C8B-B14F-4D97-AF65-F5344CB8AC3E}">
        <p14:creationId xmlns:p14="http://schemas.microsoft.com/office/powerpoint/2010/main" val="208856427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6787" y="1401551"/>
            <a:ext cx="2290427" cy="537525"/>
          </a:xfrm>
          <a:solidFill>
            <a:schemeClr val="tx1">
              <a:lumMod val="85000"/>
              <a:lumOff val="15000"/>
            </a:schemeClr>
          </a:solidFill>
        </p:spPr>
        <p:txBody>
          <a:bodyPr>
            <a:normAutofit fontScale="90000"/>
          </a:bodyPr>
          <a:lstStyle/>
          <a:p>
            <a:pPr algn="ctr" rtl="1"/>
            <a:r>
              <a:rPr lang="ar-IQ" dirty="0" smtClean="0">
                <a:solidFill>
                  <a:schemeClr val="bg1"/>
                </a:solidFill>
                <a:latin typeface="Hacen Promoter Lt" panose="02000000000000000000" pitchFamily="2" charset="-78"/>
                <a:cs typeface="Hacen Promoter Lt" panose="02000000000000000000" pitchFamily="2" charset="-78"/>
              </a:rPr>
              <a:t>سمات الفن</a:t>
            </a:r>
            <a:endParaRPr lang="en-US" dirty="0">
              <a:solidFill>
                <a:schemeClr val="bg1"/>
              </a:solidFill>
              <a:latin typeface="Hacen Promoter Lt" panose="02000000000000000000" pitchFamily="2" charset="-78"/>
              <a:cs typeface="Hacen Promoter Lt" panose="02000000000000000000" pitchFamily="2" charset="-78"/>
            </a:endParaRPr>
          </a:p>
        </p:txBody>
      </p:sp>
      <p:sp>
        <p:nvSpPr>
          <p:cNvPr id="3" name="Content Placeholder 2"/>
          <p:cNvSpPr>
            <a:spLocks noGrp="1"/>
          </p:cNvSpPr>
          <p:nvPr>
            <p:ph idx="1"/>
          </p:nvPr>
        </p:nvSpPr>
        <p:spPr>
          <a:xfrm>
            <a:off x="6664817" y="2226469"/>
            <a:ext cx="1850533" cy="379088"/>
          </a:xfrm>
          <a:solidFill>
            <a:srgbClr val="C00000"/>
          </a:solidFill>
        </p:spPr>
        <p:txBody>
          <a:bodyPr anchor="ctr">
            <a:normAutofit lnSpcReduction="10000"/>
          </a:bodyPr>
          <a:lstStyle/>
          <a:p>
            <a:pPr marL="0" indent="0" algn="ctr" rtl="1">
              <a:buNone/>
            </a:pPr>
            <a:r>
              <a:rPr lang="ar-IQ" dirty="0" smtClean="0">
                <a:solidFill>
                  <a:schemeClr val="bg1"/>
                </a:solidFill>
                <a:latin typeface="Hacen Promoter Lt" panose="02000000000000000000" pitchFamily="2" charset="-78"/>
                <a:cs typeface="Hacen Promoter Lt" panose="02000000000000000000" pitchFamily="2" charset="-78"/>
              </a:rPr>
              <a:t>التعبير عن المشاعر</a:t>
            </a:r>
          </a:p>
        </p:txBody>
      </p:sp>
      <p:sp>
        <p:nvSpPr>
          <p:cNvPr id="4" name="Content Placeholder 2"/>
          <p:cNvSpPr txBox="1">
            <a:spLocks/>
          </p:cNvSpPr>
          <p:nvPr/>
        </p:nvSpPr>
        <p:spPr>
          <a:xfrm>
            <a:off x="4693142" y="2226466"/>
            <a:ext cx="1850533" cy="379088"/>
          </a:xfrm>
          <a:prstGeom prst="rect">
            <a:avLst/>
          </a:prstGeom>
          <a:solidFill>
            <a:srgbClr val="C00000"/>
          </a:solidFill>
        </p:spPr>
        <p:txBody>
          <a:bodyPr vert="horz" lIns="68580" tIns="34290" rIns="68580" bIns="3429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rtl="1">
              <a:buNone/>
            </a:pPr>
            <a:r>
              <a:rPr lang="ar-IQ" sz="2100" dirty="0">
                <a:solidFill>
                  <a:schemeClr val="bg1"/>
                </a:solidFill>
                <a:latin typeface="Hacen Promoter Lt" panose="02000000000000000000" pitchFamily="2" charset="-78"/>
                <a:cs typeface="Hacen Promoter Lt" panose="02000000000000000000" pitchFamily="2" charset="-78"/>
              </a:rPr>
              <a:t>الجمالية</a:t>
            </a:r>
            <a:endParaRPr lang="en-US" sz="2100" dirty="0">
              <a:solidFill>
                <a:schemeClr val="bg1"/>
              </a:solidFill>
              <a:latin typeface="Hacen Promoter Lt" panose="02000000000000000000" pitchFamily="2" charset="-78"/>
              <a:cs typeface="Hacen Promoter Lt" panose="02000000000000000000" pitchFamily="2" charset="-78"/>
            </a:endParaRPr>
          </a:p>
        </p:txBody>
      </p:sp>
      <p:sp>
        <p:nvSpPr>
          <p:cNvPr id="5" name="Content Placeholder 2"/>
          <p:cNvSpPr txBox="1">
            <a:spLocks/>
          </p:cNvSpPr>
          <p:nvPr/>
        </p:nvSpPr>
        <p:spPr>
          <a:xfrm>
            <a:off x="2721468" y="2226466"/>
            <a:ext cx="1850533" cy="379088"/>
          </a:xfrm>
          <a:prstGeom prst="rect">
            <a:avLst/>
          </a:prstGeom>
          <a:solidFill>
            <a:srgbClr val="C00000"/>
          </a:solidFill>
        </p:spPr>
        <p:txBody>
          <a:bodyPr vert="horz" lIns="68580" tIns="34290" rIns="68580" bIns="3429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rtl="1">
              <a:buNone/>
            </a:pPr>
            <a:r>
              <a:rPr lang="ar-IQ" sz="2100" dirty="0">
                <a:solidFill>
                  <a:schemeClr val="bg1"/>
                </a:solidFill>
                <a:latin typeface="Hacen Promoter Lt" panose="02000000000000000000" pitchFamily="2" charset="-78"/>
                <a:cs typeface="Hacen Promoter Lt" panose="02000000000000000000" pitchFamily="2" charset="-78"/>
              </a:rPr>
              <a:t>ذاتية القواعد</a:t>
            </a:r>
            <a:endParaRPr lang="en-US" sz="2100" dirty="0">
              <a:solidFill>
                <a:schemeClr val="bg1"/>
              </a:solidFill>
              <a:latin typeface="Hacen Promoter Lt" panose="02000000000000000000" pitchFamily="2" charset="-78"/>
              <a:cs typeface="Hacen Promoter Lt" panose="02000000000000000000" pitchFamily="2" charset="-78"/>
            </a:endParaRPr>
          </a:p>
        </p:txBody>
      </p:sp>
      <p:sp>
        <p:nvSpPr>
          <p:cNvPr id="7" name="Content Placeholder 2"/>
          <p:cNvSpPr txBox="1">
            <a:spLocks/>
          </p:cNvSpPr>
          <p:nvPr/>
        </p:nvSpPr>
        <p:spPr>
          <a:xfrm>
            <a:off x="749793" y="2226466"/>
            <a:ext cx="1850533" cy="379088"/>
          </a:xfrm>
          <a:prstGeom prst="rect">
            <a:avLst/>
          </a:prstGeom>
          <a:solidFill>
            <a:srgbClr val="C00000"/>
          </a:solidFill>
        </p:spPr>
        <p:txBody>
          <a:bodyPr vert="horz" lIns="68580" tIns="34290" rIns="68580" bIns="3429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rtl="1">
              <a:buNone/>
            </a:pPr>
            <a:r>
              <a:rPr lang="ar-IQ" sz="2100" dirty="0">
                <a:solidFill>
                  <a:schemeClr val="bg1"/>
                </a:solidFill>
                <a:latin typeface="Hacen Promoter Lt" panose="02000000000000000000" pitchFamily="2" charset="-78"/>
                <a:cs typeface="Hacen Promoter Lt" panose="02000000000000000000" pitchFamily="2" charset="-78"/>
              </a:rPr>
              <a:t>الاستقلالية اللانفعية</a:t>
            </a:r>
            <a:endParaRPr lang="en-US" sz="2100" dirty="0">
              <a:solidFill>
                <a:schemeClr val="bg1"/>
              </a:solidFill>
              <a:latin typeface="Hacen Promoter Lt" panose="02000000000000000000" pitchFamily="2" charset="-78"/>
              <a:cs typeface="Hacen Promoter Lt" panose="02000000000000000000" pitchFamily="2" charset="-78"/>
            </a:endParaRPr>
          </a:p>
        </p:txBody>
      </p:sp>
      <p:sp>
        <p:nvSpPr>
          <p:cNvPr id="8" name="Content Placeholder 2"/>
          <p:cNvSpPr txBox="1">
            <a:spLocks/>
          </p:cNvSpPr>
          <p:nvPr/>
        </p:nvSpPr>
        <p:spPr>
          <a:xfrm>
            <a:off x="6664816" y="2833386"/>
            <a:ext cx="1850533" cy="2611963"/>
          </a:xfrm>
          <a:prstGeom prst="rect">
            <a:avLst/>
          </a:prstGeom>
          <a:solidFill>
            <a:schemeClr val="tx1">
              <a:lumMod val="75000"/>
              <a:lumOff val="25000"/>
            </a:schemeClr>
          </a:solidFill>
        </p:spPr>
        <p:txBody>
          <a:bodyPr vert="horz" lIns="68580" tIns="34290" rIns="68580" bIns="3429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rtl="1">
              <a:buNone/>
            </a:pPr>
            <a:r>
              <a:rPr lang="ar-IQ" sz="2100" dirty="0">
                <a:solidFill>
                  <a:schemeClr val="bg1"/>
                </a:solidFill>
                <a:latin typeface="Hacen Promoter Lt" panose="02000000000000000000" pitchFamily="2" charset="-78"/>
                <a:cs typeface="Hacen Promoter Lt" panose="02000000000000000000" pitchFamily="2" charset="-78"/>
              </a:rPr>
              <a:t>اطلاق المشاعر لدى الفنان وتوليدها لدى المتلقي</a:t>
            </a:r>
          </a:p>
        </p:txBody>
      </p:sp>
      <p:sp>
        <p:nvSpPr>
          <p:cNvPr id="9" name="Content Placeholder 2"/>
          <p:cNvSpPr txBox="1">
            <a:spLocks/>
          </p:cNvSpPr>
          <p:nvPr/>
        </p:nvSpPr>
        <p:spPr>
          <a:xfrm>
            <a:off x="4693141" y="2833386"/>
            <a:ext cx="1850533" cy="2611963"/>
          </a:xfrm>
          <a:prstGeom prst="rect">
            <a:avLst/>
          </a:prstGeom>
          <a:solidFill>
            <a:schemeClr val="tx1">
              <a:lumMod val="75000"/>
              <a:lumOff val="25000"/>
            </a:schemeClr>
          </a:solidFill>
        </p:spPr>
        <p:txBody>
          <a:bodyPr vert="horz" lIns="68580" tIns="34290" rIns="68580" bIns="3429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rtl="1">
              <a:buNone/>
            </a:pPr>
            <a:r>
              <a:rPr lang="ar-IQ" sz="2100" dirty="0">
                <a:solidFill>
                  <a:schemeClr val="bg1"/>
                </a:solidFill>
                <a:latin typeface="Hacen Promoter Lt" panose="02000000000000000000" pitchFamily="2" charset="-78"/>
                <a:cs typeface="Hacen Promoter Lt" panose="02000000000000000000" pitchFamily="2" charset="-78"/>
              </a:rPr>
              <a:t>الفن فعالية إنسانية نتاجها الأشياء الجميلة</a:t>
            </a:r>
          </a:p>
        </p:txBody>
      </p:sp>
      <p:sp>
        <p:nvSpPr>
          <p:cNvPr id="10" name="Content Placeholder 2"/>
          <p:cNvSpPr txBox="1">
            <a:spLocks/>
          </p:cNvSpPr>
          <p:nvPr/>
        </p:nvSpPr>
        <p:spPr>
          <a:xfrm>
            <a:off x="2721466" y="2833385"/>
            <a:ext cx="1850533" cy="2611963"/>
          </a:xfrm>
          <a:prstGeom prst="rect">
            <a:avLst/>
          </a:prstGeom>
          <a:solidFill>
            <a:schemeClr val="tx1">
              <a:lumMod val="75000"/>
              <a:lumOff val="25000"/>
            </a:schemeClr>
          </a:solidFill>
        </p:spPr>
        <p:txBody>
          <a:bodyPr vert="horz" lIns="68580" tIns="34290" rIns="68580" bIns="3429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rtl="1">
              <a:buNone/>
            </a:pPr>
            <a:r>
              <a:rPr lang="ar-IQ" sz="2100" dirty="0">
                <a:solidFill>
                  <a:schemeClr val="bg1"/>
                </a:solidFill>
                <a:latin typeface="Hacen Promoter Lt" panose="02000000000000000000" pitchFamily="2" charset="-78"/>
                <a:cs typeface="Hacen Promoter Lt" panose="02000000000000000000" pitchFamily="2" charset="-78"/>
              </a:rPr>
              <a:t>الفن نتاج عملية ذهنية ينظم قواعدها الفنان نفسه</a:t>
            </a:r>
          </a:p>
        </p:txBody>
      </p:sp>
      <p:sp>
        <p:nvSpPr>
          <p:cNvPr id="11" name="Content Placeholder 2"/>
          <p:cNvSpPr txBox="1">
            <a:spLocks/>
          </p:cNvSpPr>
          <p:nvPr/>
        </p:nvSpPr>
        <p:spPr>
          <a:xfrm>
            <a:off x="747375" y="2833384"/>
            <a:ext cx="1850533" cy="2611963"/>
          </a:xfrm>
          <a:prstGeom prst="rect">
            <a:avLst/>
          </a:prstGeom>
          <a:solidFill>
            <a:schemeClr val="tx1">
              <a:lumMod val="75000"/>
              <a:lumOff val="25000"/>
            </a:schemeClr>
          </a:solidFill>
        </p:spPr>
        <p:txBody>
          <a:bodyPr vert="horz" lIns="68580" tIns="34290" rIns="68580" bIns="3429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rtl="1">
              <a:buNone/>
            </a:pPr>
            <a:r>
              <a:rPr lang="ar-IQ" sz="2100" dirty="0">
                <a:solidFill>
                  <a:schemeClr val="bg1"/>
                </a:solidFill>
                <a:latin typeface="Hacen Promoter Lt" panose="02000000000000000000" pitchFamily="2" charset="-78"/>
                <a:cs typeface="Hacen Promoter Lt" panose="02000000000000000000" pitchFamily="2" charset="-78"/>
              </a:rPr>
              <a:t>يكون الفن خالصاً عندما لا يكون تطبيقياً، لا يخدم غرضاً نفعياً واضحاً</a:t>
            </a:r>
          </a:p>
        </p:txBody>
      </p:sp>
    </p:spTree>
    <p:extLst>
      <p:ext uri="{BB962C8B-B14F-4D97-AF65-F5344CB8AC3E}">
        <p14:creationId xmlns:p14="http://schemas.microsoft.com/office/powerpoint/2010/main" val="68902212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33564" y="1034503"/>
            <a:ext cx="2826107" cy="595481"/>
          </a:xfrm>
          <a:solidFill>
            <a:srgbClr val="C00000"/>
          </a:solidFill>
        </p:spPr>
        <p:txBody>
          <a:bodyPr>
            <a:normAutofit/>
          </a:bodyPr>
          <a:lstStyle/>
          <a:p>
            <a:pPr algn="r" rtl="1"/>
            <a:r>
              <a:rPr lang="ar-IQ" dirty="0" smtClean="0">
                <a:solidFill>
                  <a:schemeClr val="bg1"/>
                </a:solidFill>
                <a:latin typeface="Hacen Promoter Lt" panose="02000000000000000000" pitchFamily="2" charset="-78"/>
                <a:cs typeface="Hacen Promoter Lt" panose="02000000000000000000" pitchFamily="2" charset="-78"/>
              </a:rPr>
              <a:t>تصنيف الفنون: </a:t>
            </a:r>
            <a:endParaRPr lang="en-US" dirty="0">
              <a:solidFill>
                <a:schemeClr val="bg1"/>
              </a:solidFill>
              <a:latin typeface="Hacen Promoter Lt" panose="02000000000000000000" pitchFamily="2" charset="-78"/>
              <a:cs typeface="Hacen Promoter Lt" panose="02000000000000000000" pitchFamily="2" charset="-78"/>
            </a:endParaRP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16953" y="1093314"/>
            <a:ext cx="4683080" cy="4671373"/>
          </a:xfrm>
        </p:spPr>
      </p:pic>
      <p:sp>
        <p:nvSpPr>
          <p:cNvPr id="5" name="Rectangle 4"/>
          <p:cNvSpPr/>
          <p:nvPr/>
        </p:nvSpPr>
        <p:spPr>
          <a:xfrm>
            <a:off x="6133564" y="2029904"/>
            <a:ext cx="2826107" cy="2354491"/>
          </a:xfrm>
          <a:prstGeom prst="rect">
            <a:avLst/>
          </a:prstGeom>
        </p:spPr>
        <p:txBody>
          <a:bodyPr wrap="square">
            <a:spAutoFit/>
          </a:bodyPr>
          <a:lstStyle/>
          <a:p>
            <a:pPr algn="just" rtl="1"/>
            <a:r>
              <a:rPr lang="ar-IQ" sz="2100" dirty="0">
                <a:solidFill>
                  <a:srgbClr val="222222"/>
                </a:solidFill>
                <a:latin typeface="Hacen Promoter Lt" panose="02000000000000000000" pitchFamily="2" charset="-78"/>
                <a:cs typeface="Hacen Promoter Lt" panose="02000000000000000000" pitchFamily="2" charset="-78"/>
              </a:rPr>
              <a:t>قدّم لنا (</a:t>
            </a:r>
            <a:r>
              <a:rPr lang="ar-IQ" sz="2100" dirty="0" err="1">
                <a:solidFill>
                  <a:srgbClr val="222222"/>
                </a:solidFill>
                <a:latin typeface="Hacen Promoter Lt" panose="02000000000000000000" pitchFamily="2" charset="-78"/>
                <a:cs typeface="Hacen Promoter Lt" panose="02000000000000000000" pitchFamily="2" charset="-78"/>
              </a:rPr>
              <a:t>إيتيان</a:t>
            </a:r>
            <a:r>
              <a:rPr lang="ar-IQ" sz="2100" dirty="0">
                <a:solidFill>
                  <a:srgbClr val="222222"/>
                </a:solidFill>
                <a:latin typeface="Hacen Promoter Lt" panose="02000000000000000000" pitchFamily="2" charset="-78"/>
                <a:cs typeface="Hacen Promoter Lt" panose="02000000000000000000" pitchFamily="2" charset="-78"/>
              </a:rPr>
              <a:t> سوريو) / </a:t>
            </a:r>
            <a:r>
              <a:rPr lang="en-US" sz="2100" dirty="0">
                <a:solidFill>
                  <a:srgbClr val="222222"/>
                </a:solidFill>
                <a:latin typeface="Hacen Promoter Lt" panose="02000000000000000000" pitchFamily="2" charset="-78"/>
                <a:cs typeface="Hacen Promoter Lt" panose="02000000000000000000" pitchFamily="2" charset="-78"/>
              </a:rPr>
              <a:t>Etienne </a:t>
            </a:r>
            <a:r>
              <a:rPr lang="en-US" sz="2100" dirty="0" err="1">
                <a:solidFill>
                  <a:srgbClr val="222222"/>
                </a:solidFill>
                <a:latin typeface="Hacen Promoter Lt" panose="02000000000000000000" pitchFamily="2" charset="-78"/>
                <a:cs typeface="Hacen Promoter Lt" panose="02000000000000000000" pitchFamily="2" charset="-78"/>
              </a:rPr>
              <a:t>Souriau</a:t>
            </a:r>
            <a:r>
              <a:rPr lang="en-US" sz="2100" dirty="0">
                <a:solidFill>
                  <a:srgbClr val="222222"/>
                </a:solidFill>
                <a:latin typeface="Hacen Promoter Lt" panose="02000000000000000000" pitchFamily="2" charset="-78"/>
                <a:cs typeface="Hacen Promoter Lt" panose="02000000000000000000" pitchFamily="2" charset="-78"/>
              </a:rPr>
              <a:t> </a:t>
            </a:r>
            <a:r>
              <a:rPr lang="ar-IQ" sz="2100" dirty="0">
                <a:solidFill>
                  <a:srgbClr val="222222"/>
                </a:solidFill>
                <a:latin typeface="Hacen Promoter Lt" panose="02000000000000000000" pitchFamily="2" charset="-78"/>
                <a:cs typeface="Hacen Promoter Lt" panose="02000000000000000000" pitchFamily="2" charset="-78"/>
              </a:rPr>
              <a:t> رؤيته لتصنيف الفنون مقسّماً إيّاها إلى سبعة أقسام تحمل كل منها درجتن : تصويريّة/تجريديّة، و</a:t>
            </a:r>
            <a:r>
              <a:rPr lang="ar-IQ" sz="2100" b="1" dirty="0">
                <a:solidFill>
                  <a:srgbClr val="222222"/>
                </a:solidFill>
                <a:latin typeface="Hacen Promoter Lt" panose="02000000000000000000" pitchFamily="2" charset="-78"/>
                <a:cs typeface="Hacen Promoter Lt" panose="02000000000000000000" pitchFamily="2" charset="-78"/>
              </a:rPr>
              <a:t>الفنون السبعة</a:t>
            </a:r>
            <a:r>
              <a:rPr lang="ar-IQ" sz="2100" dirty="0">
                <a:solidFill>
                  <a:srgbClr val="222222"/>
                </a:solidFill>
                <a:latin typeface="Hacen Promoter Lt" panose="02000000000000000000" pitchFamily="2" charset="-78"/>
                <a:cs typeface="Hacen Promoter Lt" panose="02000000000000000000" pitchFamily="2" charset="-78"/>
              </a:rPr>
              <a:t> بدرجتين لكلّ منها هي :</a:t>
            </a:r>
            <a:endParaRPr lang="en-US" sz="2100" dirty="0">
              <a:latin typeface="Hacen Promoter Lt" panose="02000000000000000000" pitchFamily="2" charset="-78"/>
              <a:cs typeface="Hacen Promoter Lt" panose="02000000000000000000" pitchFamily="2" charset="-78"/>
            </a:endParaRPr>
          </a:p>
        </p:txBody>
      </p:sp>
    </p:spTree>
    <p:extLst>
      <p:ext uri="{BB962C8B-B14F-4D97-AF65-F5344CB8AC3E}">
        <p14:creationId xmlns:p14="http://schemas.microsoft.com/office/powerpoint/2010/main" val="28131166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751678"/>
            <a:ext cx="4794361" cy="848664"/>
          </a:xfrm>
          <a:solidFill>
            <a:srgbClr val="C00000"/>
          </a:solidFill>
        </p:spPr>
        <p:txBody>
          <a:bodyPr>
            <a:normAutofit fontScale="90000"/>
          </a:bodyPr>
          <a:lstStyle/>
          <a:p>
            <a:pPr algn="r" rtl="1"/>
            <a:r>
              <a:rPr lang="ar-IQ" dirty="0" smtClean="0">
                <a:solidFill>
                  <a:schemeClr val="bg1"/>
                </a:solidFill>
                <a:latin typeface="Hacen Promoter Lt" panose="02000000000000000000" pitchFamily="2" charset="-78"/>
                <a:cs typeface="Hacen Promoter Lt" panose="02000000000000000000" pitchFamily="2" charset="-78"/>
              </a:rPr>
              <a:t>السمات المشتركة بين الفن والعمارة</a:t>
            </a:r>
            <a:endParaRPr lang="en-US" dirty="0">
              <a:solidFill>
                <a:schemeClr val="bg1"/>
              </a:solidFill>
              <a:latin typeface="Hacen Promoter Lt" panose="02000000000000000000" pitchFamily="2" charset="-78"/>
              <a:cs typeface="Hacen Promoter Lt" panose="02000000000000000000" pitchFamily="2" charset="-78"/>
            </a:endParaRPr>
          </a:p>
        </p:txBody>
      </p:sp>
      <p:sp>
        <p:nvSpPr>
          <p:cNvPr id="4" name="Title 1"/>
          <p:cNvSpPr txBox="1">
            <a:spLocks/>
          </p:cNvSpPr>
          <p:nvPr/>
        </p:nvSpPr>
        <p:spPr>
          <a:xfrm>
            <a:off x="4646053" y="1727769"/>
            <a:ext cx="4497947" cy="392638"/>
          </a:xfrm>
          <a:prstGeom prst="rect">
            <a:avLst/>
          </a:prstGeom>
          <a:solidFill>
            <a:schemeClr val="tx1">
              <a:lumMod val="85000"/>
              <a:lumOff val="15000"/>
            </a:schemeClr>
          </a:solidFill>
        </p:spPr>
        <p:txBody>
          <a:bodyPr vert="horz" lIns="68580" tIns="34290" rIns="68580" bIns="34290" rtlCol="0" anchor="ctr">
            <a:normAutofit fontScale="8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rtl="1">
              <a:lnSpc>
                <a:spcPct val="110000"/>
              </a:lnSpc>
            </a:pPr>
            <a:r>
              <a:rPr lang="ar-IQ" sz="2700" dirty="0">
                <a:solidFill>
                  <a:schemeClr val="bg1"/>
                </a:solidFill>
                <a:latin typeface="Hacen Promoter Lt" panose="02000000000000000000" pitchFamily="2" charset="-78"/>
                <a:cs typeface="Hacen Promoter Lt" panose="02000000000000000000" pitchFamily="2" charset="-78"/>
              </a:rPr>
              <a:t>مايكل أنجلو: شاعر، رسام، نحات، معمار</a:t>
            </a:r>
            <a:endParaRPr lang="en-US" sz="2700" dirty="0">
              <a:solidFill>
                <a:schemeClr val="bg1"/>
              </a:solidFill>
              <a:latin typeface="Hacen Promoter Lt" panose="02000000000000000000" pitchFamily="2" charset="-78"/>
              <a:cs typeface="Hacen Promoter Lt" panose="02000000000000000000" pitchFamily="2" charset="-78"/>
            </a:endParaRPr>
          </a:p>
        </p:txBody>
      </p:sp>
      <p:sp>
        <p:nvSpPr>
          <p:cNvPr id="5" name="Title 1"/>
          <p:cNvSpPr txBox="1">
            <a:spLocks/>
          </p:cNvSpPr>
          <p:nvPr/>
        </p:nvSpPr>
        <p:spPr>
          <a:xfrm>
            <a:off x="0" y="1727769"/>
            <a:ext cx="4498200" cy="392638"/>
          </a:xfrm>
          <a:prstGeom prst="rect">
            <a:avLst/>
          </a:prstGeom>
          <a:solidFill>
            <a:schemeClr val="tx1">
              <a:lumMod val="85000"/>
              <a:lumOff val="15000"/>
            </a:schemeClr>
          </a:solidFill>
        </p:spPr>
        <p:txBody>
          <a:bodyPr vert="horz" lIns="68580" tIns="34290" rIns="68580" bIns="34290" rtlCol="0" anchor="ctr">
            <a:normAutofit fontScale="8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rtl="1">
              <a:lnSpc>
                <a:spcPct val="110000"/>
              </a:lnSpc>
            </a:pPr>
            <a:r>
              <a:rPr lang="ar-IQ" sz="2700" dirty="0">
                <a:solidFill>
                  <a:schemeClr val="bg1"/>
                </a:solidFill>
                <a:latin typeface="Hacen Promoter Lt" panose="02000000000000000000" pitchFamily="2" charset="-78"/>
                <a:cs typeface="Hacen Promoter Lt" panose="02000000000000000000" pitchFamily="2" charset="-78"/>
              </a:rPr>
              <a:t>ليوناردو دافينشي: مصمم مسرح، نحات، معمار</a:t>
            </a:r>
            <a:endParaRPr lang="en-US" sz="2700" dirty="0">
              <a:solidFill>
                <a:schemeClr val="bg1"/>
              </a:solidFill>
              <a:latin typeface="Hacen Promoter Lt" panose="02000000000000000000" pitchFamily="2" charset="-78"/>
              <a:cs typeface="Hacen Promoter Lt" panose="02000000000000000000" pitchFamily="2" charset="-78"/>
            </a:endParaRPr>
          </a:p>
        </p:txBody>
      </p:sp>
      <p:sp>
        <p:nvSpPr>
          <p:cNvPr id="6" name="Title 1"/>
          <p:cNvSpPr txBox="1">
            <a:spLocks/>
          </p:cNvSpPr>
          <p:nvPr/>
        </p:nvSpPr>
        <p:spPr>
          <a:xfrm>
            <a:off x="1997232" y="2433470"/>
            <a:ext cx="5149537" cy="703341"/>
          </a:xfrm>
          <a:prstGeom prst="rect">
            <a:avLst/>
          </a:prstGeom>
          <a:solidFill>
            <a:srgbClr val="002060"/>
          </a:solidFill>
        </p:spPr>
        <p:txBody>
          <a:bodyPr vert="horz" lIns="68580" tIns="34290" rIns="68580" bIns="34290" rtlCol="0" anchor="ctr">
            <a:normAutofit fontScale="6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rtl="1">
              <a:lnSpc>
                <a:spcPct val="110000"/>
              </a:lnSpc>
            </a:pPr>
            <a:r>
              <a:rPr lang="ar-IQ" sz="3300" dirty="0">
                <a:solidFill>
                  <a:schemeClr val="bg1"/>
                </a:solidFill>
                <a:latin typeface="Hacen Promoter Lt" panose="02000000000000000000" pitchFamily="2" charset="-78"/>
                <a:cs typeface="Hacen Promoter Lt" panose="02000000000000000000" pitchFamily="2" charset="-78"/>
              </a:rPr>
              <a:t>فعالية حدسية واعية يمكن السيطرة عليها، ليست عقلانية بشكل كامل، ولا ترتبط بزمن معين.</a:t>
            </a:r>
            <a:endParaRPr lang="en-US" sz="3300" dirty="0">
              <a:solidFill>
                <a:schemeClr val="bg1"/>
              </a:solidFill>
              <a:latin typeface="Hacen Promoter Lt" panose="02000000000000000000" pitchFamily="2" charset="-78"/>
              <a:cs typeface="Hacen Promoter Lt" panose="02000000000000000000" pitchFamily="2" charset="-78"/>
            </a:endParaRPr>
          </a:p>
        </p:txBody>
      </p:sp>
      <p:sp>
        <p:nvSpPr>
          <p:cNvPr id="7" name="Title 1"/>
          <p:cNvSpPr txBox="1">
            <a:spLocks/>
          </p:cNvSpPr>
          <p:nvPr/>
        </p:nvSpPr>
        <p:spPr>
          <a:xfrm>
            <a:off x="1997232" y="3256277"/>
            <a:ext cx="5149537" cy="703341"/>
          </a:xfrm>
          <a:prstGeom prst="rect">
            <a:avLst/>
          </a:prstGeom>
          <a:solidFill>
            <a:srgbClr val="002060"/>
          </a:solidFill>
        </p:spPr>
        <p:txBody>
          <a:bodyPr vert="horz" lIns="68580" tIns="34290" rIns="68580" bIns="34290" rtlCol="0" anchor="ctr">
            <a:normAutofit fontScale="6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rtl="1">
              <a:lnSpc>
                <a:spcPct val="110000"/>
              </a:lnSpc>
            </a:pPr>
            <a:r>
              <a:rPr lang="ar-IQ" sz="3300" dirty="0">
                <a:solidFill>
                  <a:schemeClr val="bg1"/>
                </a:solidFill>
                <a:latin typeface="Hacen Promoter Lt" panose="02000000000000000000" pitchFamily="2" charset="-78"/>
                <a:cs typeface="Hacen Promoter Lt" panose="02000000000000000000" pitchFamily="2" charset="-78"/>
              </a:rPr>
              <a:t>عامل الزمن يعد عاملاً مشتركاً بين كل الفنون، مع خصوصية لكل منها.</a:t>
            </a:r>
            <a:endParaRPr lang="en-US" sz="3300" dirty="0">
              <a:solidFill>
                <a:schemeClr val="bg1"/>
              </a:solidFill>
              <a:latin typeface="Hacen Promoter Lt" panose="02000000000000000000" pitchFamily="2" charset="-78"/>
              <a:cs typeface="Hacen Promoter Lt" panose="02000000000000000000" pitchFamily="2" charset="-78"/>
            </a:endParaRPr>
          </a:p>
        </p:txBody>
      </p:sp>
      <p:sp>
        <p:nvSpPr>
          <p:cNvPr id="8" name="Title 1"/>
          <p:cNvSpPr txBox="1">
            <a:spLocks/>
          </p:cNvSpPr>
          <p:nvPr/>
        </p:nvSpPr>
        <p:spPr>
          <a:xfrm>
            <a:off x="1997232" y="4079083"/>
            <a:ext cx="5149537" cy="1018536"/>
          </a:xfrm>
          <a:prstGeom prst="rect">
            <a:avLst/>
          </a:prstGeom>
          <a:solidFill>
            <a:srgbClr val="002060"/>
          </a:solidFill>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rtl="1">
              <a:lnSpc>
                <a:spcPct val="110000"/>
              </a:lnSpc>
            </a:pPr>
            <a:r>
              <a:rPr lang="ar-IQ" sz="1800" dirty="0">
                <a:solidFill>
                  <a:schemeClr val="bg1"/>
                </a:solidFill>
                <a:latin typeface="Hacen Promoter Lt" panose="02000000000000000000" pitchFamily="2" charset="-78"/>
                <a:cs typeface="Hacen Promoter Lt" panose="02000000000000000000" pitchFamily="2" charset="-78"/>
              </a:rPr>
              <a:t>على سبيل المثال: الفواصل الزمنية في الموسيقى تكون في الوقت، وطبقة الصوت، ودرجة النغم ، بينما تكون في العمارة في الحيز والشكل واللون.</a:t>
            </a:r>
            <a:endParaRPr lang="en-US" sz="1800" dirty="0">
              <a:solidFill>
                <a:schemeClr val="bg1"/>
              </a:solidFill>
              <a:latin typeface="Hacen Promoter Lt" panose="02000000000000000000" pitchFamily="2" charset="-78"/>
              <a:cs typeface="Hacen Promoter Lt" panose="02000000000000000000" pitchFamily="2" charset="-78"/>
            </a:endParaRPr>
          </a:p>
        </p:txBody>
      </p:sp>
    </p:spTree>
    <p:extLst>
      <p:ext uri="{BB962C8B-B14F-4D97-AF65-F5344CB8AC3E}">
        <p14:creationId xmlns:p14="http://schemas.microsoft.com/office/powerpoint/2010/main" val="142897262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97192" y="1131094"/>
            <a:ext cx="3618158" cy="556844"/>
          </a:xfrm>
          <a:solidFill>
            <a:srgbClr val="C00000"/>
          </a:solidFill>
        </p:spPr>
        <p:txBody>
          <a:bodyPr>
            <a:normAutofit/>
          </a:bodyPr>
          <a:lstStyle/>
          <a:p>
            <a:pPr algn="r" rtl="1"/>
            <a:r>
              <a:rPr lang="ar-IQ" dirty="0" smtClean="0">
                <a:solidFill>
                  <a:schemeClr val="bg1"/>
                </a:solidFill>
                <a:latin typeface="Hacen Promoter Lt" panose="02000000000000000000" pitchFamily="2" charset="-78"/>
                <a:cs typeface="Hacen Promoter Lt" panose="02000000000000000000" pitchFamily="2" charset="-78"/>
              </a:rPr>
              <a:t>العمارة بنظر أبرز روادها</a:t>
            </a:r>
            <a:endParaRPr lang="en-US" dirty="0">
              <a:solidFill>
                <a:schemeClr val="bg1"/>
              </a:solidFill>
              <a:latin typeface="Hacen Promoter Lt" panose="02000000000000000000" pitchFamily="2" charset="-78"/>
              <a:cs typeface="Hacen Promoter Lt" panose="02000000000000000000" pitchFamily="2" charset="-78"/>
            </a:endParaRPr>
          </a:p>
        </p:txBody>
      </p:sp>
      <p:sp>
        <p:nvSpPr>
          <p:cNvPr id="3" name="Content Placeholder 2"/>
          <p:cNvSpPr>
            <a:spLocks noGrp="1"/>
          </p:cNvSpPr>
          <p:nvPr>
            <p:ph idx="1"/>
          </p:nvPr>
        </p:nvSpPr>
        <p:spPr>
          <a:xfrm>
            <a:off x="628649" y="2112941"/>
            <a:ext cx="7886700" cy="637504"/>
          </a:xfrm>
          <a:solidFill>
            <a:schemeClr val="tx1">
              <a:lumMod val="85000"/>
              <a:lumOff val="15000"/>
            </a:schemeClr>
          </a:solidFill>
        </p:spPr>
        <p:txBody>
          <a:bodyPr>
            <a:normAutofit fontScale="92500" lnSpcReduction="10000"/>
          </a:bodyPr>
          <a:lstStyle/>
          <a:p>
            <a:pPr algn="l"/>
            <a:r>
              <a:rPr lang="en-US" sz="1800" dirty="0">
                <a:solidFill>
                  <a:schemeClr val="bg1"/>
                </a:solidFill>
                <a:latin typeface="+mj-lt"/>
              </a:rPr>
              <a:t>Architecture begins when engineering ends.</a:t>
            </a:r>
          </a:p>
          <a:p>
            <a:pPr marL="0" indent="0" algn="l">
              <a:buNone/>
            </a:pPr>
            <a:r>
              <a:rPr lang="en-US" sz="1800" dirty="0">
                <a:solidFill>
                  <a:schemeClr val="bg1"/>
                </a:solidFill>
                <a:latin typeface="+mj-lt"/>
              </a:rPr>
              <a:t> </a:t>
            </a:r>
            <a:r>
              <a:rPr lang="en-US" sz="1200" b="1" dirty="0">
                <a:solidFill>
                  <a:schemeClr val="bg1"/>
                </a:solidFill>
                <a:latin typeface="+mj-lt"/>
              </a:rPr>
              <a:t>Walter Gropius</a:t>
            </a:r>
          </a:p>
          <a:p>
            <a:pPr marL="0" indent="0" algn="l">
              <a:buNone/>
            </a:pPr>
            <a:endParaRPr lang="en-US" sz="1200" b="1" dirty="0">
              <a:solidFill>
                <a:schemeClr val="bg1"/>
              </a:solidFill>
              <a:latin typeface="+mj-lt"/>
            </a:endParaRPr>
          </a:p>
          <a:p>
            <a:pPr marL="0" indent="0" algn="l">
              <a:buNone/>
            </a:pPr>
            <a:endParaRPr lang="en-US" sz="1200" b="1" dirty="0">
              <a:solidFill>
                <a:schemeClr val="bg1"/>
              </a:solidFill>
              <a:latin typeface="+mj-lt"/>
            </a:endParaRPr>
          </a:p>
        </p:txBody>
      </p:sp>
      <p:sp>
        <p:nvSpPr>
          <p:cNvPr id="10" name="Rectangle 9"/>
          <p:cNvSpPr/>
          <p:nvPr/>
        </p:nvSpPr>
        <p:spPr>
          <a:xfrm>
            <a:off x="628649" y="3040103"/>
            <a:ext cx="7886700" cy="830997"/>
          </a:xfrm>
          <a:prstGeom prst="rect">
            <a:avLst/>
          </a:prstGeom>
          <a:solidFill>
            <a:schemeClr val="tx1">
              <a:lumMod val="85000"/>
              <a:lumOff val="15000"/>
            </a:schemeClr>
          </a:solidFill>
        </p:spPr>
        <p:txBody>
          <a:bodyPr wrap="square">
            <a:spAutoFit/>
          </a:bodyPr>
          <a:lstStyle/>
          <a:p>
            <a:pPr marL="257175" indent="-257175" algn="just">
              <a:buFont typeface="Arial" panose="020B0604020202020204" pitchFamily="34" charset="0"/>
              <a:buChar char="•"/>
            </a:pPr>
            <a:r>
              <a:rPr lang="en-US" dirty="0">
                <a:solidFill>
                  <a:schemeClr val="bg1"/>
                </a:solidFill>
                <a:latin typeface="+mj-lt"/>
              </a:rPr>
              <a:t>Architecture, of all the arts, is the one which acts the most slowly, but the most surely, on the soul.</a:t>
            </a:r>
          </a:p>
          <a:p>
            <a:pPr algn="just"/>
            <a:r>
              <a:rPr lang="en-US" sz="1200" b="1" dirty="0">
                <a:solidFill>
                  <a:schemeClr val="bg1"/>
                </a:solidFill>
                <a:latin typeface="+mj-lt"/>
              </a:rPr>
              <a:t>Ernest Dimnet </a:t>
            </a:r>
          </a:p>
        </p:txBody>
      </p:sp>
      <p:sp>
        <p:nvSpPr>
          <p:cNvPr id="11" name="Rectangle 10"/>
          <p:cNvSpPr/>
          <p:nvPr/>
        </p:nvSpPr>
        <p:spPr>
          <a:xfrm>
            <a:off x="628649" y="4003489"/>
            <a:ext cx="7886700" cy="1384995"/>
          </a:xfrm>
          <a:prstGeom prst="rect">
            <a:avLst/>
          </a:prstGeom>
          <a:solidFill>
            <a:schemeClr val="tx1">
              <a:lumMod val="85000"/>
              <a:lumOff val="15000"/>
            </a:schemeClr>
          </a:solidFill>
        </p:spPr>
        <p:txBody>
          <a:bodyPr wrap="square">
            <a:spAutoFit/>
          </a:bodyPr>
          <a:lstStyle/>
          <a:p>
            <a:pPr marL="257175" indent="-257175" algn="just">
              <a:buFont typeface="Arial" panose="020B0604020202020204" pitchFamily="34" charset="0"/>
              <a:buChar char="•"/>
            </a:pPr>
            <a:r>
              <a:rPr lang="en-US" altLang="en-US" dirty="0">
                <a:solidFill>
                  <a:schemeClr val="bg1"/>
                </a:solidFill>
                <a:latin typeface="+mj-lt"/>
              </a:rPr>
              <a:t>You employ stone, wood and concrete, and with these materials you build houses and palaces. That is construction. Ingenuity is at work. But suddenly you touch my heart, you do me good, I am happy and I say: 'This is beautiful.' That is Architecture.</a:t>
            </a:r>
          </a:p>
          <a:p>
            <a:r>
              <a:rPr lang="en-US" sz="1200" b="1" dirty="0">
                <a:solidFill>
                  <a:schemeClr val="bg1"/>
                </a:solidFill>
                <a:latin typeface="+mj-lt"/>
              </a:rPr>
              <a:t>Le Corbusier</a:t>
            </a:r>
          </a:p>
        </p:txBody>
      </p:sp>
    </p:spTree>
    <p:extLst>
      <p:ext uri="{BB962C8B-B14F-4D97-AF65-F5344CB8AC3E}">
        <p14:creationId xmlns:p14="http://schemas.microsoft.com/office/powerpoint/2010/main" val="82360210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131094"/>
            <a:ext cx="7886700" cy="479570"/>
          </a:xfrm>
          <a:solidFill>
            <a:srgbClr val="C00000"/>
          </a:solidFill>
        </p:spPr>
        <p:txBody>
          <a:bodyPr>
            <a:normAutofit fontScale="90000"/>
          </a:bodyPr>
          <a:lstStyle/>
          <a:p>
            <a:pPr algn="ctr" rtl="1"/>
            <a:r>
              <a:rPr lang="ar-IQ" dirty="0" smtClean="0">
                <a:solidFill>
                  <a:schemeClr val="bg1"/>
                </a:solidFill>
                <a:latin typeface="Hacen Promoter Lt" panose="02000000000000000000" pitchFamily="2" charset="-78"/>
                <a:cs typeface="Hacen Promoter Lt" panose="02000000000000000000" pitchFamily="2" charset="-78"/>
              </a:rPr>
              <a:t>تداخل الفنون مع العمارة</a:t>
            </a:r>
            <a:endParaRPr lang="en-US" dirty="0">
              <a:solidFill>
                <a:schemeClr val="bg1"/>
              </a:solidFill>
              <a:latin typeface="Hacen Promoter Lt" panose="02000000000000000000" pitchFamily="2" charset="-78"/>
              <a:cs typeface="Hacen Promoter Lt" panose="02000000000000000000" pitchFamily="2" charset="-78"/>
            </a:endParaRPr>
          </a:p>
        </p:txBody>
      </p:sp>
      <p:pic>
        <p:nvPicPr>
          <p:cNvPr id="4" name="image173.jpg" descr="http://www.bonah.org/social/photos/thumbnail/19566/large/"/>
          <p:cNvPicPr>
            <a:picLocks noGrp="1"/>
          </p:cNvPicPr>
          <p:nvPr>
            <p:ph idx="1"/>
          </p:nvPr>
        </p:nvPicPr>
        <p:blipFill>
          <a:blip r:embed="rId2"/>
          <a:stretch>
            <a:fillRect/>
          </a:stretch>
        </p:blipFill>
        <p:spPr>
          <a:xfrm>
            <a:off x="3061005" y="2417230"/>
            <a:ext cx="2562470" cy="3424237"/>
          </a:xfrm>
          <a:prstGeom prst="rect">
            <a:avLst/>
          </a:prstGeom>
          <a:ln/>
        </p:spPr>
      </p:pic>
      <p:sp>
        <p:nvSpPr>
          <p:cNvPr id="5" name="Title 1"/>
          <p:cNvSpPr txBox="1">
            <a:spLocks/>
          </p:cNvSpPr>
          <p:nvPr/>
        </p:nvSpPr>
        <p:spPr>
          <a:xfrm>
            <a:off x="6693794" y="1842987"/>
            <a:ext cx="1821556" cy="479570"/>
          </a:xfrm>
          <a:prstGeom prst="rect">
            <a:avLst/>
          </a:prstGeom>
          <a:solidFill>
            <a:srgbClr val="C00000"/>
          </a:solidFill>
        </p:spPr>
        <p:txBody>
          <a:bodyPr vert="horz" lIns="68580" tIns="34290" rIns="68580" bIns="3429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rtl="1"/>
            <a:r>
              <a:rPr lang="ar-IQ" sz="2700" dirty="0">
                <a:solidFill>
                  <a:schemeClr val="bg1"/>
                </a:solidFill>
                <a:latin typeface="Hacen Promoter Lt" panose="02000000000000000000" pitchFamily="2" charset="-78"/>
                <a:cs typeface="Hacen Promoter Lt" panose="02000000000000000000" pitchFamily="2" charset="-78"/>
              </a:rPr>
              <a:t>العمارة واللون</a:t>
            </a:r>
            <a:endParaRPr lang="en-US" sz="2700" dirty="0">
              <a:solidFill>
                <a:schemeClr val="bg1"/>
              </a:solidFill>
              <a:latin typeface="Hacen Promoter Lt" panose="02000000000000000000" pitchFamily="2" charset="-78"/>
              <a:cs typeface="Hacen Promoter Lt" panose="02000000000000000000" pitchFamily="2" charset="-78"/>
            </a:endParaRPr>
          </a:p>
        </p:txBody>
      </p:sp>
      <p:pic>
        <p:nvPicPr>
          <p:cNvPr id="6" name="image177.jpg" descr="http://www.bonah.org/social/photos/thumbnail/19567/large/"/>
          <p:cNvPicPr/>
          <p:nvPr/>
        </p:nvPicPr>
        <p:blipFill>
          <a:blip r:embed="rId3"/>
          <a:srcRect/>
          <a:stretch>
            <a:fillRect/>
          </a:stretch>
        </p:blipFill>
        <p:spPr>
          <a:xfrm>
            <a:off x="5838450" y="2577963"/>
            <a:ext cx="2942722" cy="3263504"/>
          </a:xfrm>
          <a:prstGeom prst="rect">
            <a:avLst/>
          </a:prstGeom>
          <a:ln/>
        </p:spPr>
      </p:pic>
      <p:sp>
        <p:nvSpPr>
          <p:cNvPr id="7" name="Rectangle 6"/>
          <p:cNvSpPr/>
          <p:nvPr/>
        </p:nvSpPr>
        <p:spPr>
          <a:xfrm>
            <a:off x="628650" y="1932731"/>
            <a:ext cx="5868641" cy="323165"/>
          </a:xfrm>
          <a:prstGeom prst="rect">
            <a:avLst/>
          </a:prstGeom>
          <a:ln>
            <a:noFill/>
          </a:ln>
        </p:spPr>
        <p:txBody>
          <a:bodyPr wrap="square">
            <a:spAutoFit/>
          </a:bodyPr>
          <a:lstStyle/>
          <a:p>
            <a:pPr algn="just" rtl="1"/>
            <a:r>
              <a:rPr lang="ar-SA" sz="1500" dirty="0">
                <a:latin typeface="Hacen Promoter Lt" panose="02000000000000000000" pitchFamily="2" charset="-78"/>
                <a:ea typeface="Calibri" panose="020F0502020204030204" pitchFamily="34" charset="0"/>
                <a:cs typeface="Hacen Promoter Lt" panose="02000000000000000000" pitchFamily="2" charset="-78"/>
              </a:rPr>
              <a:t>هناك بعض المناطق تعتبر الالوان في العمارة مقدسة مثل النوبة و وسط و جنوب افريقيا</a:t>
            </a:r>
            <a:r>
              <a:rPr lang="ar-IQ" sz="1500" dirty="0">
                <a:latin typeface="Hacen Promoter Lt" panose="02000000000000000000" pitchFamily="2" charset="-78"/>
                <a:ea typeface="Calibri" panose="020F0502020204030204" pitchFamily="34" charset="0"/>
                <a:cs typeface="Hacen Promoter Lt" panose="02000000000000000000" pitchFamily="2" charset="-78"/>
              </a:rPr>
              <a:t>.</a:t>
            </a:r>
            <a:endParaRPr lang="en-US" sz="1500" dirty="0">
              <a:latin typeface="Hacen Promoter Lt" panose="02000000000000000000" pitchFamily="2" charset="-78"/>
              <a:cs typeface="Hacen Promoter Lt" panose="02000000000000000000" pitchFamily="2" charset="-78"/>
            </a:endParaRPr>
          </a:p>
        </p:txBody>
      </p:sp>
      <p:pic>
        <p:nvPicPr>
          <p:cNvPr id="8" name="Picture 7"/>
          <p:cNvPicPr>
            <a:picLocks noChangeAspect="1"/>
          </p:cNvPicPr>
          <p:nvPr/>
        </p:nvPicPr>
        <p:blipFill rotWithShape="1">
          <a:blip r:embed="rId4">
            <a:extLst>
              <a:ext uri="{28A0092B-C50C-407E-A947-70E740481C1C}">
                <a14:useLocalDpi xmlns:a14="http://schemas.microsoft.com/office/drawing/2010/main" val="0"/>
              </a:ext>
            </a:extLst>
          </a:blip>
          <a:srcRect r="32055"/>
          <a:stretch/>
        </p:blipFill>
        <p:spPr>
          <a:xfrm>
            <a:off x="628651" y="2554879"/>
            <a:ext cx="2217380" cy="3263504"/>
          </a:xfrm>
          <a:prstGeom prst="rect">
            <a:avLst/>
          </a:prstGeom>
        </p:spPr>
      </p:pic>
    </p:spTree>
    <p:extLst>
      <p:ext uri="{BB962C8B-B14F-4D97-AF65-F5344CB8AC3E}">
        <p14:creationId xmlns:p14="http://schemas.microsoft.com/office/powerpoint/2010/main" val="149932701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4421" y="1563978"/>
            <a:ext cx="6655158" cy="4436772"/>
          </a:xfrm>
          <a:prstGeom prst="rect">
            <a:avLst/>
          </a:prstGeom>
        </p:spPr>
      </p:pic>
      <p:sp>
        <p:nvSpPr>
          <p:cNvPr id="5" name="Rectangle 4"/>
          <p:cNvSpPr/>
          <p:nvPr/>
        </p:nvSpPr>
        <p:spPr>
          <a:xfrm>
            <a:off x="2030938" y="1121362"/>
            <a:ext cx="5868641" cy="323165"/>
          </a:xfrm>
          <a:prstGeom prst="rect">
            <a:avLst/>
          </a:prstGeom>
          <a:ln>
            <a:noFill/>
          </a:ln>
        </p:spPr>
        <p:txBody>
          <a:bodyPr wrap="square">
            <a:spAutoFit/>
          </a:bodyPr>
          <a:lstStyle/>
          <a:p>
            <a:pPr algn="just" rtl="1"/>
            <a:r>
              <a:rPr lang="ar-IQ" sz="1500" dirty="0">
                <a:latin typeface="Hacen Promoter Lt" panose="02000000000000000000" pitchFamily="2" charset="-78"/>
                <a:ea typeface="Calibri" panose="020F0502020204030204" pitchFamily="34" charset="0"/>
                <a:cs typeface="Hacen Promoter Lt" panose="02000000000000000000" pitchFamily="2" charset="-78"/>
              </a:rPr>
              <a:t>استغلال التأثير اللوني في التصميم الداخلي في العمارة الإسلامية</a:t>
            </a:r>
            <a:endParaRPr lang="en-US" sz="1500" dirty="0">
              <a:latin typeface="Hacen Promoter Lt" panose="02000000000000000000" pitchFamily="2" charset="-78"/>
              <a:cs typeface="Hacen Promoter Lt" panose="02000000000000000000" pitchFamily="2" charset="-78"/>
            </a:endParaRPr>
          </a:p>
        </p:txBody>
      </p:sp>
    </p:spTree>
    <p:extLst>
      <p:ext uri="{BB962C8B-B14F-4D97-AF65-F5344CB8AC3E}">
        <p14:creationId xmlns:p14="http://schemas.microsoft.com/office/powerpoint/2010/main" val="263454220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theme/theme1.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240</TotalTime>
  <Words>1123</Words>
  <Application>Microsoft Office PowerPoint</Application>
  <PresentationFormat>عرض على الشاشة (4:3)</PresentationFormat>
  <Paragraphs>137</Paragraphs>
  <Slides>31</Slides>
  <Notes>0</Notes>
  <HiddenSlides>0</HiddenSlides>
  <MMClips>0</MMClips>
  <ScaleCrop>false</ScaleCrop>
  <HeadingPairs>
    <vt:vector size="6" baseType="variant">
      <vt:variant>
        <vt:lpstr>الخطوط المستخدمة</vt:lpstr>
      </vt:variant>
      <vt:variant>
        <vt:i4>9</vt:i4>
      </vt:variant>
      <vt:variant>
        <vt:lpstr>نسق</vt:lpstr>
      </vt:variant>
      <vt:variant>
        <vt:i4>1</vt:i4>
      </vt:variant>
      <vt:variant>
        <vt:lpstr>عناوين الشرائح</vt:lpstr>
      </vt:variant>
      <vt:variant>
        <vt:i4>31</vt:i4>
      </vt:variant>
    </vt:vector>
  </HeadingPairs>
  <TitlesOfParts>
    <vt:vector size="41" baseType="lpstr">
      <vt:lpstr>Arial</vt:lpstr>
      <vt:lpstr>Arial Narrow</vt:lpstr>
      <vt:lpstr>Calibri</vt:lpstr>
      <vt:lpstr>Calibri Light</vt:lpstr>
      <vt:lpstr>franklin_gothic_fsbook</vt:lpstr>
      <vt:lpstr>Hacen Extender</vt:lpstr>
      <vt:lpstr>Hacen Promoter Lt</vt:lpstr>
      <vt:lpstr>tahoma</vt:lpstr>
      <vt:lpstr>Times New Roman</vt:lpstr>
      <vt:lpstr>نسق Office</vt:lpstr>
      <vt:lpstr>The Architecture; Art, Engineering or what?</vt:lpstr>
      <vt:lpstr>Architecture As Art </vt:lpstr>
      <vt:lpstr>فالفن هو موهبة وإبداع وهبها الخالق لكل إنسان لكن بدرجات تختلف بين فرد واخر، بحيث لا نستطيع أن نصنف كل الناس بفنانين إلا الذين يتميزون منهم بالقدرة الإبداعية الهائلة، فكلمة الفن هي دلالة على المهارات المستخدمة لإنتاج أشياء تحمل قيمة جمالية، فالفن: مهارة – حرفة – خبرة – إبداع – حدس –محاكاة.</vt:lpstr>
      <vt:lpstr>سمات الفن</vt:lpstr>
      <vt:lpstr>تصنيف الفنون: </vt:lpstr>
      <vt:lpstr>السمات المشتركة بين الفن والعمارة</vt:lpstr>
      <vt:lpstr>العمارة بنظر أبرز روادها</vt:lpstr>
      <vt:lpstr>تداخل الفنون مع العمارة</vt:lpstr>
      <vt:lpstr>عرض تقديمي في PowerPoint</vt:lpstr>
      <vt:lpstr>العمارة والنحت</vt:lpstr>
      <vt:lpstr>I call architecture frozen music. Johann Wolfgang von Goethe </vt:lpstr>
      <vt:lpstr>عرض تقديمي في PowerPoint</vt:lpstr>
      <vt:lpstr>Examples of Such Concepts: Architect: Daniel Libeskind  Extension of the Berlin museum with the department Jewish ,Berlin, Germany.(1989-2002)</vt:lpstr>
      <vt:lpstr> العمارة كــ هندسة Architecture As Engineering</vt:lpstr>
      <vt:lpstr>Architectural engineering</vt:lpstr>
      <vt:lpstr>The architect as architectural engineer </vt:lpstr>
      <vt:lpstr>The architect as architectural engineer </vt:lpstr>
      <vt:lpstr>The architect as architectural engineer </vt:lpstr>
      <vt:lpstr> العمارة و الهندسة </vt:lpstr>
      <vt:lpstr> العمارة و العلوم و التكنولوجيا  </vt:lpstr>
      <vt:lpstr>النظام الداخلي  لنقــابة المهـندسين العراقــية  </vt:lpstr>
      <vt:lpstr>Just a ‘short’ list of what architectural engineers can choose to focus on in their careers will show you how diverse their roles, and their education, can be: </vt:lpstr>
      <vt:lpstr> العمارة كــ عمارة Architecture As Architecture</vt:lpstr>
      <vt:lpstr>تعريف عام للعمارة </vt:lpstr>
      <vt:lpstr> يتسع مجال العمارة ليشمل مجالات مختلفة من نواحي المعرفة والعلوم الإنسانية، مثل: </vt:lpstr>
      <vt:lpstr>Generally; there are Three effected environments on the  architecture: </vt:lpstr>
      <vt:lpstr>عرض تقديمي في PowerPoint</vt:lpstr>
      <vt:lpstr>Final conclusions </vt:lpstr>
      <vt:lpstr>عرض تقديمي في PowerPoint</vt:lpstr>
      <vt:lpstr>عرض تقديمي في PowerPoint</vt:lpstr>
      <vt:lpstr>عرض تقديمي في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Architecture; Art, Engineering or what?</dc:title>
  <dc:creator>HP</dc:creator>
  <cp:lastModifiedBy>Nabil Al-Ansary</cp:lastModifiedBy>
  <cp:revision>22</cp:revision>
  <dcterms:created xsi:type="dcterms:W3CDTF">2006-08-16T00:00:00Z</dcterms:created>
  <dcterms:modified xsi:type="dcterms:W3CDTF">2017-12-20T06:56:10Z</dcterms:modified>
</cp:coreProperties>
</file>